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59" r:id="rId3"/>
    <p:sldId id="260" r:id="rId4"/>
    <p:sldId id="282" r:id="rId5"/>
    <p:sldId id="283" r:id="rId6"/>
    <p:sldId id="284" r:id="rId7"/>
    <p:sldId id="286" r:id="rId8"/>
    <p:sldId id="285" r:id="rId9"/>
    <p:sldId id="287" r:id="rId10"/>
    <p:sldId id="288" r:id="rId11"/>
    <p:sldId id="266" r:id="rId12"/>
    <p:sldId id="261" r:id="rId13"/>
    <p:sldId id="290" r:id="rId14"/>
    <p:sldId id="269" r:id="rId15"/>
    <p:sldId id="270" r:id="rId16"/>
    <p:sldId id="298" r:id="rId17"/>
    <p:sldId id="268" r:id="rId18"/>
    <p:sldId id="291" r:id="rId19"/>
    <p:sldId id="293" r:id="rId20"/>
    <p:sldId id="276" r:id="rId21"/>
    <p:sldId id="275" r:id="rId22"/>
    <p:sldId id="277" r:id="rId23"/>
    <p:sldId id="279" r:id="rId24"/>
    <p:sldId id="278" r:id="rId25"/>
    <p:sldId id="299" r:id="rId26"/>
    <p:sldId id="294" r:id="rId27"/>
    <p:sldId id="295" r:id="rId28"/>
    <p:sldId id="296" r:id="rId29"/>
    <p:sldId id="297" r:id="rId30"/>
  </p:sldIdLst>
  <p:sldSz cx="9144000" cy="6858000" type="screen4x3"/>
  <p:notesSz cx="6781800" cy="9918700"/>
  <p:custDataLst>
    <p:tags r:id="rId3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E"/>
    <a:srgbClr val="003150"/>
    <a:srgbClr val="31503A"/>
    <a:srgbClr val="B6BF00"/>
    <a:srgbClr val="69923A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2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E69E97-5C50-454D-9FCA-A238548440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6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1A906-CCA4-409B-AAE8-52C45331204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A7C91-6928-40F1-8120-26CC75D4AC10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7763"/>
            <a:ext cx="7847013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908675"/>
            <a:ext cx="7847013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4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9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1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34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585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3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0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7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5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82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41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visproject.eu/introductio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ivisproject.eu/introductio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gmX0LwuLo0" TargetMode="External"/><Relationship Id="rId2" Type="http://schemas.openxmlformats.org/officeDocument/2006/relationships/hyperlink" Target="http://www.youtube.com/watch?v=mQktvsomrC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1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2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Excel_97-2003_Worksheet3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97-2003_Worksheet4.xls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l.dropbox.com/u/17365751/Eierstich%20Werbespot%20untertitelt%201.wmv" TargetMode="External"/><Relationship Id="rId2" Type="http://schemas.openxmlformats.org/officeDocument/2006/relationships/hyperlink" Target="https://dl.dropbox.com/u/17365751/Fizz%20Ahoy%20-%20Medium.m4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_VReMs91JOU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2417762"/>
            <a:ext cx="8496300" cy="2091357"/>
          </a:xfrm>
        </p:spPr>
        <p:txBody>
          <a:bodyPr/>
          <a:lstStyle/>
          <a:p>
            <a:pPr algn="ctr" eaLnBrk="1" hangingPunct="1"/>
            <a:r>
              <a:rPr lang="en-GB" altLang="zh-CN" sz="4400" dirty="0" smtClean="0">
                <a:ea typeface="宋体"/>
                <a:cs typeface="宋体"/>
              </a:rPr>
              <a:t>The benefits </a:t>
            </a:r>
            <a:br>
              <a:rPr lang="en-GB" altLang="zh-CN" sz="4400" dirty="0" smtClean="0">
                <a:ea typeface="宋体"/>
                <a:cs typeface="宋体"/>
              </a:rPr>
            </a:br>
            <a:r>
              <a:rPr lang="en-GB" altLang="zh-CN" sz="4400" dirty="0" smtClean="0">
                <a:ea typeface="宋体"/>
                <a:cs typeface="宋体"/>
              </a:rPr>
              <a:t>of video production tasks </a:t>
            </a:r>
            <a:br>
              <a:rPr lang="en-GB" altLang="zh-CN" sz="4400" dirty="0" smtClean="0">
                <a:ea typeface="宋体"/>
                <a:cs typeface="宋体"/>
              </a:rPr>
            </a:br>
            <a:r>
              <a:rPr lang="en-GB" altLang="zh-CN" sz="4400" dirty="0" smtClean="0">
                <a:ea typeface="宋体"/>
                <a:cs typeface="宋体"/>
              </a:rPr>
              <a:t>as language learning activities</a:t>
            </a:r>
            <a:r>
              <a:rPr lang="en-GB" altLang="zh-CN" sz="3000" dirty="0" smtClean="0">
                <a:solidFill>
                  <a:srgbClr val="003150"/>
                </a:solidFill>
                <a:ea typeface="宋体"/>
                <a:cs typeface="宋体"/>
              </a:rPr>
              <a:t> </a:t>
            </a:r>
            <a:endParaRPr lang="en-US" sz="3000" dirty="0" smtClean="0">
              <a:solidFill>
                <a:srgbClr val="003150"/>
              </a:solidFill>
            </a:endParaRP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Claudia </a:t>
            </a:r>
            <a:r>
              <a:rPr lang="en-US" sz="3200" dirty="0" err="1" smtClean="0">
                <a:solidFill>
                  <a:schemeClr val="bg1"/>
                </a:solidFill>
              </a:rPr>
              <a:t>Gremler</a:t>
            </a:r>
            <a:endParaRPr lang="en-US" sz="3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093912"/>
            <a:ext cx="7613848" cy="4575447"/>
          </a:xfrm>
        </p:spPr>
        <p:txBody>
          <a:bodyPr/>
          <a:lstStyle/>
          <a:p>
            <a:pPr>
              <a:buNone/>
            </a:pP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ensure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video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production</a:t>
            </a:r>
            <a:r>
              <a:rPr lang="de-DE" sz="2400" dirty="0" smtClean="0"/>
              <a:t> </a:t>
            </a:r>
            <a:r>
              <a:rPr lang="de-DE" sz="2400" dirty="0" err="1" smtClean="0"/>
              <a:t>tasks</a:t>
            </a:r>
            <a:r>
              <a:rPr lang="de-DE" sz="2400" dirty="0" smtClean="0"/>
              <a:t> </a:t>
            </a:r>
            <a:r>
              <a:rPr lang="de-DE" sz="2400" dirty="0" err="1" smtClean="0"/>
              <a:t>foster</a:t>
            </a:r>
            <a:r>
              <a:rPr lang="de-DE" sz="2400" dirty="0" smtClean="0"/>
              <a:t> a </a:t>
            </a:r>
            <a:r>
              <a:rPr lang="de-DE" sz="2400" dirty="0" err="1" smtClean="0"/>
              <a:t>successful</a:t>
            </a:r>
            <a:r>
              <a:rPr lang="de-DE" sz="2400" dirty="0" smtClean="0"/>
              <a:t>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dirty="0" err="1" smtClean="0"/>
              <a:t>experience</a:t>
            </a:r>
            <a:r>
              <a:rPr lang="de-DE" sz="2400" dirty="0" smtClean="0"/>
              <a:t>, </a:t>
            </a:r>
            <a:r>
              <a:rPr lang="de-DE" sz="2400" dirty="0" err="1" smtClean="0"/>
              <a:t>two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methodological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approaches</a:t>
            </a:r>
            <a:r>
              <a:rPr lang="de-DE" sz="2400" b="1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particularly</a:t>
            </a:r>
            <a:r>
              <a:rPr lang="de-DE" sz="2400" dirty="0" smtClean="0"/>
              <a:t> </a:t>
            </a:r>
            <a:r>
              <a:rPr lang="de-DE" sz="2400" dirty="0" err="1" smtClean="0"/>
              <a:t>condusive</a:t>
            </a:r>
            <a:r>
              <a:rPr lang="de-DE" sz="2400" dirty="0" smtClean="0"/>
              <a:t>:</a:t>
            </a:r>
          </a:p>
          <a:p>
            <a:r>
              <a:rPr lang="de-DE" sz="2400" b="1" dirty="0" smtClean="0"/>
              <a:t>CLIL</a:t>
            </a:r>
            <a:r>
              <a:rPr lang="de-DE" sz="2400" dirty="0" smtClean="0"/>
              <a:t> (Content </a:t>
            </a:r>
            <a:r>
              <a:rPr lang="de-DE" sz="2400" dirty="0" err="1" smtClean="0"/>
              <a:t>and</a:t>
            </a:r>
            <a:r>
              <a:rPr lang="de-DE" sz="2400" dirty="0" smtClean="0"/>
              <a:t> Language Integrated Learning)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b="1" dirty="0" err="1" smtClean="0"/>
              <a:t>integrate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construction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linguistic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non-</a:t>
            </a:r>
            <a:r>
              <a:rPr lang="de-DE" sz="2400" dirty="0" err="1" smtClean="0"/>
              <a:t>linguistic</a:t>
            </a:r>
            <a:r>
              <a:rPr lang="de-DE" sz="2400" dirty="0" smtClean="0"/>
              <a:t> </a:t>
            </a:r>
            <a:r>
              <a:rPr lang="de-DE" sz="2400" b="1" dirty="0" err="1" smtClean="0"/>
              <a:t>knowledge</a:t>
            </a:r>
            <a:endParaRPr lang="de-DE" sz="2400" b="1" dirty="0" smtClean="0"/>
          </a:p>
          <a:p>
            <a:r>
              <a:rPr lang="de-DE" sz="2400" b="1" dirty="0" smtClean="0"/>
              <a:t>PBL</a:t>
            </a:r>
            <a:r>
              <a:rPr lang="de-DE" sz="2400" dirty="0" smtClean="0"/>
              <a:t> (Project-</a:t>
            </a:r>
            <a:r>
              <a:rPr lang="de-DE" sz="2400" dirty="0" err="1" smtClean="0"/>
              <a:t>based</a:t>
            </a:r>
            <a:r>
              <a:rPr lang="de-DE" sz="2400" dirty="0" smtClean="0"/>
              <a:t> Learning)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connect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students</a:t>
            </a:r>
            <a:r>
              <a:rPr lang="de-DE" sz="2400" dirty="0" smtClean="0"/>
              <a:t>‘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de-DE" sz="2400" dirty="0" err="1" smtClean="0"/>
              <a:t>lives</a:t>
            </a:r>
            <a:r>
              <a:rPr lang="de-DE" sz="2400" dirty="0" smtClean="0"/>
              <a:t> </a:t>
            </a:r>
            <a:r>
              <a:rPr lang="de-DE" sz="2400" dirty="0" err="1" smtClean="0"/>
              <a:t>through</a:t>
            </a:r>
            <a:r>
              <a:rPr lang="de-DE" sz="2400" dirty="0" smtClean="0"/>
              <a:t> </a:t>
            </a:r>
            <a:r>
              <a:rPr lang="de-DE" sz="2400" b="1" dirty="0" err="1" smtClean="0"/>
              <a:t>emotionally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and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intellectually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engaging</a:t>
            </a:r>
            <a:r>
              <a:rPr lang="de-DE" sz="2400" b="1" dirty="0" smtClean="0"/>
              <a:t> </a:t>
            </a:r>
            <a:r>
              <a:rPr lang="de-DE" sz="2400" dirty="0" err="1" smtClean="0"/>
              <a:t>tasks</a:t>
            </a:r>
            <a:r>
              <a:rPr lang="de-DE" sz="2400" dirty="0" smtClean="0"/>
              <a:t>                                                                                                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dirty="0" smtClean="0"/>
              <a:t>                                                             (</a:t>
            </a:r>
            <a:r>
              <a:rPr lang="de-DE" dirty="0" err="1" smtClean="0"/>
              <a:t>Masats</a:t>
            </a:r>
            <a:r>
              <a:rPr lang="de-DE" dirty="0" smtClean="0"/>
              <a:t>/</a:t>
            </a:r>
            <a:r>
              <a:rPr lang="de-DE" dirty="0" err="1" smtClean="0"/>
              <a:t>Dooly</a:t>
            </a:r>
            <a:r>
              <a:rPr lang="de-DE" dirty="0" smtClean="0"/>
              <a:t>/Costa 2009)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Grafik 8" descr="divis camera final 6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196975"/>
            <a:ext cx="5399087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Video Production in Language Learning</a:t>
            </a:r>
          </a:p>
        </p:txBody>
      </p:sp>
      <p:sp>
        <p:nvSpPr>
          <p:cNvPr id="21507" name="Textfeld 4"/>
          <p:cNvSpPr txBox="1">
            <a:spLocks noChangeArrowheads="1"/>
          </p:cNvSpPr>
          <p:nvPr/>
        </p:nvSpPr>
        <p:spPr bwMode="auto">
          <a:xfrm>
            <a:off x="6588224" y="5661248"/>
            <a:ext cx="15128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://divisproject.eu/introduction</a:t>
            </a:r>
            <a:r>
              <a:rPr lang="de-D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63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3563"/>
            <a:ext cx="7834313" cy="993229"/>
          </a:xfrm>
        </p:spPr>
        <p:txBody>
          <a:bodyPr/>
          <a:lstStyle/>
          <a:p>
            <a:r>
              <a:rPr lang="en-US" dirty="0" smtClean="0"/>
              <a:t>Video production tasks in LTS (Languages and Translation Studies) at Aston University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48880"/>
            <a:ext cx="7467600" cy="403244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Pioneering activities in Spanish:</a:t>
            </a:r>
          </a:p>
          <a:p>
            <a:r>
              <a:rPr lang="en-US" sz="2400" dirty="0" smtClean="0"/>
              <a:t>Video CVs / diaries / film portraits of other students (levels 4, 5 and </a:t>
            </a:r>
            <a:r>
              <a:rPr lang="en-US" sz="2400" dirty="0" err="1" smtClean="0"/>
              <a:t>ab</a:t>
            </a:r>
            <a:r>
              <a:rPr lang="en-US" sz="2400" dirty="0" smtClean="0"/>
              <a:t> initio learners) (not assessed) </a:t>
            </a:r>
          </a:p>
          <a:p>
            <a:r>
              <a:rPr lang="en-US" sz="2400" dirty="0" smtClean="0"/>
              <a:t>Video project in level 6 core language module:</a:t>
            </a:r>
          </a:p>
          <a:p>
            <a:pPr lvl="1"/>
            <a:r>
              <a:rPr lang="en-US" sz="2400" dirty="0" smtClean="0"/>
              <a:t>short feature / drama</a:t>
            </a:r>
          </a:p>
          <a:p>
            <a:pPr lvl="1"/>
            <a:r>
              <a:rPr lang="en-US" sz="2400" dirty="0" smtClean="0"/>
              <a:t>students write their own script (the script is assessed, not the video) (20% of 20 credits)</a:t>
            </a:r>
          </a:p>
          <a:p>
            <a:pPr lvl="1"/>
            <a:r>
              <a:rPr lang="en-US" sz="2400" dirty="0" smtClean="0"/>
              <a:t>equipment and technical support available in the department and in the Centre for Learning Innovation and Professional Practice (CLIPP)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63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Grafik 8" descr="divis camera final 6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196975"/>
            <a:ext cx="5399087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</a:t>
            </a:r>
            <a:r>
              <a:rPr lang="de-DE" dirty="0" err="1" smtClean="0"/>
              <a:t>production</a:t>
            </a:r>
            <a:r>
              <a:rPr lang="de-DE" dirty="0" smtClean="0"/>
              <a:t> in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endParaRPr lang="de-DE" dirty="0" smtClean="0"/>
          </a:p>
        </p:txBody>
      </p:sp>
      <p:sp>
        <p:nvSpPr>
          <p:cNvPr id="21507" name="Textfeld 4"/>
          <p:cNvSpPr txBox="1">
            <a:spLocks noChangeArrowheads="1"/>
          </p:cNvSpPr>
          <p:nvPr/>
        </p:nvSpPr>
        <p:spPr bwMode="auto">
          <a:xfrm>
            <a:off x="6588224" y="5661248"/>
            <a:ext cx="15128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://divisproject.eu/introduction</a:t>
            </a:r>
            <a:r>
              <a:rPr lang="de-D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63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1137245"/>
          </a:xfrm>
        </p:spPr>
        <p:txBody>
          <a:bodyPr/>
          <a:lstStyle/>
          <a:p>
            <a:r>
              <a:rPr lang="de-DE" dirty="0" smtClean="0"/>
              <a:t>Video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IBML (International Business </a:t>
            </a:r>
            <a:r>
              <a:rPr lang="de-DE" dirty="0" err="1" smtClean="0"/>
              <a:t>and</a:t>
            </a:r>
            <a:r>
              <a:rPr lang="de-DE" dirty="0" smtClean="0"/>
              <a:t> Modern </a:t>
            </a:r>
            <a:r>
              <a:rPr lang="de-DE" dirty="0" err="1" smtClean="0"/>
              <a:t>Languages</a:t>
            </a:r>
            <a:r>
              <a:rPr lang="de-DE" dirty="0" smtClean="0"/>
              <a:t>)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IBML is a successful four-year BSc programme at Aston, taught jointly by the School of Languages (LSS) and the Business School (ABS)</a:t>
            </a:r>
          </a:p>
          <a:p>
            <a:r>
              <a:rPr lang="en-GB" sz="2400" dirty="0" smtClean="0"/>
              <a:t>It is a fully </a:t>
            </a:r>
            <a:r>
              <a:rPr lang="en-GB" sz="2400" b="1" dirty="0" smtClean="0"/>
              <a:t>integrated</a:t>
            </a:r>
            <a:r>
              <a:rPr lang="en-GB" sz="2400" dirty="0" smtClean="0"/>
              <a:t> business and language degree using the </a:t>
            </a:r>
            <a:r>
              <a:rPr lang="en-GB" sz="2400" b="1" dirty="0" smtClean="0"/>
              <a:t>CLIL</a:t>
            </a:r>
            <a:r>
              <a:rPr lang="en-GB" sz="2400" dirty="0" smtClean="0"/>
              <a:t> approach.</a:t>
            </a:r>
          </a:p>
          <a:p>
            <a:r>
              <a:rPr lang="en-GB" sz="2400" dirty="0" smtClean="0"/>
              <a:t>All "German for Business" modules (core language modules) contain </a:t>
            </a:r>
            <a:r>
              <a:rPr lang="en-GB" sz="2400" b="1" dirty="0" smtClean="0"/>
              <a:t>a business project </a:t>
            </a:r>
            <a:r>
              <a:rPr lang="en-GB" sz="2400" dirty="0" smtClean="0"/>
              <a:t>(worth 20% of the module mark).</a:t>
            </a:r>
          </a:p>
          <a:p>
            <a:r>
              <a:rPr lang="en-GB" sz="2400" dirty="0" smtClean="0"/>
              <a:t>In level 5, all students work on an </a:t>
            </a:r>
            <a:r>
              <a:rPr lang="en-GB" sz="2400" b="1" dirty="0" smtClean="0"/>
              <a:t>intercultural marketing </a:t>
            </a:r>
            <a:r>
              <a:rPr lang="en-GB" sz="2400" dirty="0" smtClean="0"/>
              <a:t>group project.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3957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993229"/>
          </a:xfrm>
        </p:spPr>
        <p:txBody>
          <a:bodyPr/>
          <a:lstStyle/>
          <a:p>
            <a:r>
              <a:rPr lang="de-DE" dirty="0" smtClean="0"/>
              <a:t>The Marketing Project on "German </a:t>
            </a:r>
            <a:r>
              <a:rPr lang="de-DE" dirty="0" err="1" smtClean="0"/>
              <a:t>for</a:t>
            </a:r>
            <a:r>
              <a:rPr lang="de-DE" dirty="0" smtClean="0"/>
              <a:t> Business II" 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685800" y="1772816"/>
            <a:ext cx="7467600" cy="4824536"/>
          </a:xfrm>
        </p:spPr>
        <p:txBody>
          <a:bodyPr/>
          <a:lstStyle/>
          <a:p>
            <a:r>
              <a:rPr lang="en-GB" sz="2400" dirty="0" smtClean="0"/>
              <a:t>Students are given a popular German (or Austrian) food </a:t>
            </a:r>
            <a:r>
              <a:rPr lang="en-GB" sz="2400" b="1" dirty="0" smtClean="0"/>
              <a:t>product</a:t>
            </a:r>
            <a:r>
              <a:rPr lang="en-GB" sz="2400" dirty="0" smtClean="0"/>
              <a:t> </a:t>
            </a:r>
            <a:r>
              <a:rPr lang="en-GB" sz="2400" b="1" dirty="0" smtClean="0"/>
              <a:t>not</a:t>
            </a:r>
            <a:r>
              <a:rPr lang="en-GB" sz="2400" dirty="0" smtClean="0"/>
              <a:t> currently </a:t>
            </a:r>
            <a:r>
              <a:rPr lang="en-GB" sz="2400" b="1" dirty="0" smtClean="0"/>
              <a:t>available in the UK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They are asked to </a:t>
            </a:r>
            <a:r>
              <a:rPr lang="en-GB" sz="2400" b="1" dirty="0" smtClean="0"/>
              <a:t>design a marketing campaign </a:t>
            </a:r>
            <a:r>
              <a:rPr lang="en-GB" sz="2400" dirty="0" smtClean="0"/>
              <a:t>for the introduction of the product in the British market and </a:t>
            </a:r>
            <a:r>
              <a:rPr lang="en-GB" sz="2400" b="1" dirty="0" smtClean="0"/>
              <a:t>pitch it to “representatives”</a:t>
            </a:r>
            <a:r>
              <a:rPr lang="en-GB" sz="2400" dirty="0" smtClean="0"/>
              <a:t> from the producing company.</a:t>
            </a:r>
          </a:p>
          <a:p>
            <a:r>
              <a:rPr lang="en-GB" sz="2400" dirty="0" smtClean="0"/>
              <a:t>Marketing theory is covered in class.</a:t>
            </a:r>
          </a:p>
          <a:p>
            <a:r>
              <a:rPr lang="en-GB" sz="2400" dirty="0" smtClean="0"/>
              <a:t>Overall weighting of the project: </a:t>
            </a:r>
            <a:r>
              <a:rPr lang="en-GB" sz="2400" b="1" dirty="0" smtClean="0"/>
              <a:t>20% </a:t>
            </a:r>
            <a:r>
              <a:rPr lang="en-GB" sz="2400" dirty="0" smtClean="0"/>
              <a:t>of a</a:t>
            </a:r>
            <a:r>
              <a:rPr lang="en-GB" sz="2400" b="1" dirty="0" smtClean="0"/>
              <a:t> 20 credit module.</a:t>
            </a:r>
          </a:p>
          <a:p>
            <a:r>
              <a:rPr lang="en-GB" sz="2400" dirty="0" smtClean="0"/>
              <a:t>This is a very </a:t>
            </a:r>
            <a:r>
              <a:rPr lang="en-GB" sz="2400" b="1" dirty="0" smtClean="0"/>
              <a:t>popular </a:t>
            </a:r>
            <a:r>
              <a:rPr lang="en-GB" sz="2400" dirty="0" smtClean="0"/>
              <a:t>element of the module.</a:t>
            </a:r>
          </a:p>
          <a:p>
            <a:r>
              <a:rPr lang="en-GB" sz="2400" dirty="0" smtClean="0"/>
              <a:t>New element: the </a:t>
            </a:r>
            <a:r>
              <a:rPr lang="en-GB" sz="2400" b="1" dirty="0" smtClean="0"/>
              <a:t>filming of an advert </a:t>
            </a:r>
            <a:r>
              <a:rPr lang="en-GB" sz="2400" dirty="0" smtClean="0"/>
              <a:t>for the product (as part of the pitch).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2989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Adverts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an </a:t>
            </a:r>
            <a:r>
              <a:rPr lang="de-DE" dirty="0" err="1" smtClean="0"/>
              <a:t>early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a German </a:t>
            </a:r>
            <a:r>
              <a:rPr lang="de-DE" dirty="0" err="1" smtClean="0"/>
              <a:t>advert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intercultural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(Wagners American Pizza) in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German </a:t>
            </a:r>
            <a:r>
              <a:rPr lang="de-DE" dirty="0" err="1" smtClean="0"/>
              <a:t>and</a:t>
            </a:r>
            <a:r>
              <a:rPr lang="de-DE" dirty="0" smtClean="0"/>
              <a:t> Austrian </a:t>
            </a:r>
            <a:r>
              <a:rPr lang="de-DE" dirty="0" err="1" smtClean="0"/>
              <a:t>version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r>
              <a:rPr lang="de-DE" dirty="0" smtClean="0">
                <a:hlinkClick r:id="rId2"/>
              </a:rPr>
              <a:t>http://www.youtube.com/watch?v=mQktvsomrC8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hlinkClick r:id="rId3"/>
              </a:rPr>
              <a:t>http://www.youtube.com/watch?v=ngmX0LwuLo0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Equipment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DE" dirty="0" smtClean="0"/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683568" y="1700808"/>
            <a:ext cx="7467600" cy="4024312"/>
          </a:xfrm>
        </p:spPr>
        <p:txBody>
          <a:bodyPr/>
          <a:lstStyle/>
          <a:p>
            <a:r>
              <a:rPr lang="en-GB" sz="2400" dirty="0" smtClean="0"/>
              <a:t>The students use </a:t>
            </a:r>
            <a:r>
              <a:rPr lang="en-GB" sz="2400" b="1" dirty="0" smtClean="0"/>
              <a:t>flip cams </a:t>
            </a:r>
            <a:r>
              <a:rPr lang="en-GB" sz="2400" dirty="0" smtClean="0"/>
              <a:t>to record their video and </a:t>
            </a:r>
            <a:r>
              <a:rPr lang="en-GB" sz="2400" b="1" dirty="0" err="1" smtClean="0"/>
              <a:t>VideoPad</a:t>
            </a:r>
            <a:r>
              <a:rPr lang="en-GB" sz="2400" dirty="0" smtClean="0"/>
              <a:t> for editing</a:t>
            </a:r>
          </a:p>
          <a:p>
            <a:r>
              <a:rPr lang="en-GB" sz="2400" dirty="0" smtClean="0"/>
              <a:t>A brief </a:t>
            </a:r>
            <a:r>
              <a:rPr lang="en-GB" sz="2400" b="1" dirty="0" smtClean="0"/>
              <a:t>written guide </a:t>
            </a:r>
            <a:r>
              <a:rPr lang="en-GB" sz="2400" dirty="0" smtClean="0"/>
              <a:t>to the filming is available on the Aston intranet</a:t>
            </a:r>
          </a:p>
          <a:p>
            <a:r>
              <a:rPr lang="en-GB" sz="2400" b="1" dirty="0" smtClean="0"/>
              <a:t>Technical support</a:t>
            </a:r>
            <a:r>
              <a:rPr lang="en-GB" sz="2400" dirty="0" smtClean="0"/>
              <a:t> and advice on basic filming principles is available from</a:t>
            </a:r>
          </a:p>
          <a:p>
            <a:pPr lvl="1"/>
            <a:r>
              <a:rPr lang="en-GB" sz="2400" dirty="0" smtClean="0"/>
              <a:t> the Learning &amp; Teaching Support team in LSS</a:t>
            </a:r>
          </a:p>
          <a:p>
            <a:pPr lvl="1"/>
            <a:r>
              <a:rPr lang="en-GB" sz="2400" dirty="0" smtClean="0"/>
              <a:t>Learning technicians in CLIPP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941168"/>
            <a:ext cx="11239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437112"/>
            <a:ext cx="164147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80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Sample </a:t>
            </a:r>
            <a:r>
              <a:rPr lang="de-DE" dirty="0" err="1" smtClean="0"/>
              <a:t>products</a:t>
            </a:r>
            <a:endParaRPr lang="de-DE" dirty="0" smtClean="0"/>
          </a:p>
        </p:txBody>
      </p:sp>
      <p:pic>
        <p:nvPicPr>
          <p:cNvPr id="27650" name="Picture 8" descr="http://www.suppenvertrieb.de/ssl/images/Menzieierst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349500"/>
            <a:ext cx="33337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12" descr="http://upload.wikimedia.org/wikipedia/commons/b/b9/Brausepul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33375"/>
            <a:ext cx="34861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05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Student </a:t>
            </a:r>
            <a:r>
              <a:rPr lang="de-DE" dirty="0" err="1" smtClean="0"/>
              <a:t>feedback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was </a:t>
            </a:r>
            <a:r>
              <a:rPr lang="de-DE" sz="2400" dirty="0" err="1" smtClean="0"/>
              <a:t>extremely</a:t>
            </a:r>
            <a:r>
              <a:rPr lang="de-DE" sz="2400" dirty="0" smtClean="0"/>
              <a:t> </a:t>
            </a:r>
            <a:r>
              <a:rPr lang="de-DE" sz="2400" b="1" dirty="0" smtClean="0"/>
              <a:t>positive</a:t>
            </a:r>
            <a:r>
              <a:rPr lang="de-DE" sz="2400" dirty="0" smtClean="0"/>
              <a:t> </a:t>
            </a:r>
            <a:r>
              <a:rPr lang="de-DE" sz="2400" dirty="0" err="1" smtClean="0"/>
              <a:t>overall</a:t>
            </a:r>
            <a:r>
              <a:rPr lang="de-DE" sz="2400" dirty="0" smtClean="0"/>
              <a:t>.</a:t>
            </a:r>
          </a:p>
          <a:p>
            <a:pPr>
              <a:buNone/>
            </a:pP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Possible</a:t>
            </a:r>
            <a:r>
              <a:rPr lang="de-DE" sz="2400" dirty="0" smtClean="0"/>
              <a:t> </a:t>
            </a:r>
            <a:r>
              <a:rPr lang="de-DE" sz="2400" dirty="0" err="1" smtClean="0"/>
              <a:t>concerns</a:t>
            </a:r>
            <a:r>
              <a:rPr lang="de-DE" sz="2400" dirty="0" smtClean="0"/>
              <a:t>: </a:t>
            </a:r>
          </a:p>
          <a:p>
            <a:pPr lvl="1"/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much</a:t>
            </a:r>
            <a:r>
              <a:rPr lang="de-DE" sz="2400" dirty="0" smtClean="0"/>
              <a:t> </a:t>
            </a:r>
            <a:r>
              <a:rPr lang="de-DE" sz="2400" b="1" dirty="0" err="1" smtClean="0"/>
              <a:t>language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practice</a:t>
            </a:r>
            <a:r>
              <a:rPr lang="de-DE" sz="2400" b="1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actually</a:t>
            </a:r>
            <a:r>
              <a:rPr lang="de-DE" sz="2400" dirty="0" smtClean="0"/>
              <a:t> </a:t>
            </a:r>
            <a:r>
              <a:rPr lang="de-DE" sz="2400" dirty="0" err="1" smtClean="0"/>
              <a:t>involved</a:t>
            </a:r>
            <a:r>
              <a:rPr lang="de-DE" sz="2400" dirty="0" smtClean="0"/>
              <a:t>?</a:t>
            </a:r>
          </a:p>
          <a:p>
            <a:pPr lvl="1"/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b="1" dirty="0" smtClean="0"/>
              <a:t>time </a:t>
            </a:r>
            <a:r>
              <a:rPr lang="de-DE" sz="2400" b="1" dirty="0" err="1" smtClean="0"/>
              <a:t>consuming</a:t>
            </a:r>
            <a:r>
              <a:rPr lang="de-DE" sz="2400" b="1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produce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advert</a:t>
            </a:r>
            <a:r>
              <a:rPr lang="de-DE" sz="2400" dirty="0" smtClean="0"/>
              <a:t>?</a:t>
            </a:r>
          </a:p>
          <a:p>
            <a:pPr lvl="1">
              <a:buNone/>
            </a:pPr>
            <a:r>
              <a:rPr lang="de-DE" sz="2400" dirty="0" smtClean="0"/>
              <a:t>	 -&gt; Is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low</a:t>
            </a:r>
            <a:r>
              <a:rPr lang="de-DE" sz="2400" dirty="0" smtClean="0"/>
              <a:t> </a:t>
            </a:r>
            <a:r>
              <a:rPr lang="de-DE" sz="2400" dirty="0" err="1" smtClean="0"/>
              <a:t>weighting</a:t>
            </a:r>
            <a:r>
              <a:rPr lang="de-DE" sz="2400" dirty="0" smtClean="0"/>
              <a:t> </a:t>
            </a:r>
            <a:r>
              <a:rPr lang="de-DE" sz="2400" dirty="0" err="1" smtClean="0"/>
              <a:t>justified</a:t>
            </a:r>
            <a:r>
              <a:rPr lang="de-DE" sz="2400" dirty="0" smtClean="0"/>
              <a:t>?</a:t>
            </a:r>
          </a:p>
          <a:p>
            <a:pPr lvl="1"/>
            <a:r>
              <a:rPr lang="de-DE" sz="2400" dirty="0" smtClean="0"/>
              <a:t>Do </a:t>
            </a:r>
            <a:r>
              <a:rPr lang="de-DE" sz="2400" dirty="0" err="1" smtClean="0"/>
              <a:t>students</a:t>
            </a:r>
            <a:r>
              <a:rPr lang="de-DE" sz="2400" dirty="0" smtClean="0"/>
              <a:t> </a:t>
            </a:r>
            <a:r>
              <a:rPr lang="de-DE" sz="2400" dirty="0" err="1" smtClean="0"/>
              <a:t>acquire</a:t>
            </a:r>
            <a:r>
              <a:rPr lang="de-DE" sz="2400" dirty="0" smtClean="0"/>
              <a:t> </a:t>
            </a:r>
            <a:r>
              <a:rPr lang="de-DE" sz="2400" b="1" dirty="0" err="1" smtClean="0"/>
              <a:t>useful</a:t>
            </a:r>
            <a:r>
              <a:rPr lang="de-DE" sz="2400" dirty="0" smtClean="0"/>
              <a:t> </a:t>
            </a:r>
            <a:r>
              <a:rPr lang="de-DE" sz="2400" dirty="0" err="1" smtClean="0"/>
              <a:t>skills</a:t>
            </a:r>
            <a:r>
              <a:rPr lang="de-DE" sz="2400" dirty="0" smtClean="0"/>
              <a:t>?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The use of video in the foreign language classroom</a:t>
            </a:r>
            <a:endParaRPr lang="en-GB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 err="1" smtClean="0"/>
              <a:t>Why</a:t>
            </a:r>
            <a:r>
              <a:rPr lang="de-DE" sz="2400" dirty="0" smtClean="0"/>
              <a:t> do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? </a:t>
            </a:r>
          </a:p>
          <a:p>
            <a:r>
              <a:rPr lang="de-DE" sz="2400" dirty="0" err="1" smtClean="0"/>
              <a:t>How</a:t>
            </a:r>
            <a:r>
              <a:rPr lang="de-DE" sz="2400" dirty="0" smtClean="0"/>
              <a:t> do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?</a:t>
            </a:r>
          </a:p>
          <a:p>
            <a:r>
              <a:rPr lang="de-DE" sz="2400" dirty="0" err="1" smtClean="0"/>
              <a:t>How</a:t>
            </a:r>
            <a:r>
              <a:rPr lang="de-DE" sz="2400" dirty="0" smtClean="0"/>
              <a:t> do </a:t>
            </a:r>
            <a:r>
              <a:rPr lang="de-DE" sz="2400" dirty="0" err="1" smtClean="0"/>
              <a:t>students</a:t>
            </a:r>
            <a:r>
              <a:rPr lang="de-DE" sz="2400" dirty="0" smtClean="0"/>
              <a:t> </a:t>
            </a:r>
            <a:r>
              <a:rPr lang="de-DE" sz="2400" dirty="0" err="1" smtClean="0"/>
              <a:t>react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/ </a:t>
            </a:r>
            <a:r>
              <a:rPr lang="de-DE" sz="2400" dirty="0" err="1" smtClean="0"/>
              <a:t>benefit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? </a:t>
            </a:r>
          </a:p>
          <a:p>
            <a:pPr lvl="1"/>
            <a:r>
              <a:rPr lang="de-DE" sz="2400" dirty="0" err="1" smtClean="0"/>
              <a:t>Does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cater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needs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media</a:t>
            </a:r>
            <a:r>
              <a:rPr lang="de-DE" sz="2400" dirty="0" smtClean="0"/>
              <a:t> </a:t>
            </a:r>
            <a:r>
              <a:rPr lang="de-DE" sz="2400" dirty="0" err="1" smtClean="0"/>
              <a:t>literate</a:t>
            </a:r>
            <a:r>
              <a:rPr lang="de-DE" sz="2400" dirty="0" smtClean="0"/>
              <a:t> "modern </a:t>
            </a:r>
            <a:r>
              <a:rPr lang="de-DE" sz="2400" dirty="0" err="1" smtClean="0"/>
              <a:t>student</a:t>
            </a:r>
            <a:r>
              <a:rPr lang="de-DE" sz="2400" dirty="0" smtClean="0"/>
              <a:t>"?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55650" y="5681663"/>
            <a:ext cx="390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29150" y="4293096"/>
            <a:ext cx="7777163" cy="221958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>
              <a:lnSpc>
                <a:spcPct val="108000"/>
              </a:lnSpc>
            </a:pPr>
            <a:r>
              <a:rPr lang="de-DE" sz="2200" dirty="0">
                <a:solidFill>
                  <a:srgbClr val="000000"/>
                </a:solidFill>
              </a:rPr>
              <a:t>„</a:t>
            </a:r>
            <a:r>
              <a:rPr lang="en-GB" sz="2200" dirty="0">
                <a:solidFill>
                  <a:srgbClr val="000000"/>
                </a:solidFill>
              </a:rPr>
              <a:t>His teachers use </a:t>
            </a:r>
            <a:r>
              <a:rPr lang="en-GB" sz="2200" b="1" dirty="0">
                <a:solidFill>
                  <a:srgbClr val="000000"/>
                </a:solidFill>
              </a:rPr>
              <a:t>technology as an event</a:t>
            </a:r>
            <a:r>
              <a:rPr lang="en-GB" sz="2200" dirty="0">
                <a:solidFill>
                  <a:srgbClr val="000000"/>
                </a:solidFill>
              </a:rPr>
              <a:t>. Outside of school, he doesn’t separate technology from other activities. For him, it is air or water, something that he doesn’t really think about because it’s </a:t>
            </a:r>
            <a:r>
              <a:rPr lang="en-GB" sz="2200" b="1" dirty="0">
                <a:solidFill>
                  <a:srgbClr val="000000"/>
                </a:solidFill>
              </a:rPr>
              <a:t>always available</a:t>
            </a:r>
            <a:r>
              <a:rPr lang="en-GB" sz="2200" dirty="0">
                <a:solidFill>
                  <a:srgbClr val="000000"/>
                </a:solidFill>
              </a:rPr>
              <a:t>.“</a:t>
            </a:r>
          </a:p>
          <a:p>
            <a:pPr lvl="1" eaLnBrk="0" hangingPunct="0">
              <a:lnSpc>
                <a:spcPct val="108000"/>
              </a:lnSpc>
            </a:pPr>
            <a:r>
              <a:rPr lang="en-GB" sz="2000" dirty="0">
                <a:solidFill>
                  <a:srgbClr val="000000"/>
                </a:solidFill>
              </a:rPr>
              <a:t>http://smartblogs.com/education/2012/06/29/snapshot-modern-learner</a:t>
            </a:r>
            <a:r>
              <a:rPr lang="en-GB" sz="2000" dirty="0" smtClean="0">
                <a:solidFill>
                  <a:srgbClr val="000000"/>
                </a:solidFill>
              </a:rPr>
              <a:t>/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“Making an advert helped me develop/practice useful skills”</a:t>
            </a:r>
            <a:endParaRPr lang="de-DE" smtClean="0"/>
          </a:p>
        </p:txBody>
      </p:sp>
      <p:graphicFrame>
        <p:nvGraphicFramePr>
          <p:cNvPr id="31746" name="Inhaltsplatzhalter 3"/>
          <p:cNvGraphicFramePr>
            <a:graphicFrameLocks noGrp="1"/>
          </p:cNvGraphicFramePr>
          <p:nvPr>
            <p:ph idx="1"/>
          </p:nvPr>
        </p:nvGraphicFramePr>
        <p:xfrm>
          <a:off x="685800" y="2234851"/>
          <a:ext cx="7467600" cy="3742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r:id="rId4" imgW="8236410" imgH="4127350" progId="Excel.Sheet.8">
                  <p:embed/>
                </p:oleObj>
              </mc:Choice>
              <mc:Fallback>
                <p:oleObj r:id="rId4" imgW="8236410" imgH="4127350" progId="Excel.Sheet.8">
                  <p:embed/>
                  <p:pic>
                    <p:nvPicPr>
                      <p:cNvPr id="0" name="Picture 2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4851"/>
                        <a:ext cx="7467600" cy="3742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6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“Producing an advert helped me engage with the project”</a:t>
            </a:r>
            <a:endParaRPr lang="de-DE" smtClean="0"/>
          </a:p>
        </p:txBody>
      </p:sp>
      <p:graphicFrame>
        <p:nvGraphicFramePr>
          <p:cNvPr id="30722" name="Inhaltsplatzhalter 3"/>
          <p:cNvGraphicFramePr>
            <a:graphicFrameLocks noGrp="1"/>
          </p:cNvGraphicFramePr>
          <p:nvPr>
            <p:ph idx="1"/>
          </p:nvPr>
        </p:nvGraphicFramePr>
        <p:xfrm>
          <a:off x="685800" y="2251296"/>
          <a:ext cx="7467600" cy="370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4" imgW="8309568" imgH="4127350" progId="Excel.Sheet.8">
                  <p:embed/>
                </p:oleObj>
              </mc:Choice>
              <mc:Fallback>
                <p:oleObj r:id="rId4" imgW="8309568" imgH="4127350" progId="Excel.Sheet.8">
                  <p:embed/>
                  <p:pic>
                    <p:nvPicPr>
                      <p:cNvPr id="0" name="Picture 2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51296"/>
                        <a:ext cx="7467600" cy="3709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34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“This is not a beneficial activity for a language module”</a:t>
            </a:r>
          </a:p>
        </p:txBody>
      </p:sp>
      <p:graphicFrame>
        <p:nvGraphicFramePr>
          <p:cNvPr id="32770" name="Inhaltsplatzhalter 3"/>
          <p:cNvGraphicFramePr>
            <a:graphicFrameLocks noGrp="1"/>
          </p:cNvGraphicFramePr>
          <p:nvPr>
            <p:ph idx="1"/>
          </p:nvPr>
        </p:nvGraphicFramePr>
        <p:xfrm>
          <a:off x="685800" y="2251296"/>
          <a:ext cx="7467600" cy="370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r:id="rId4" imgW="8309568" imgH="4127350" progId="Excel.Sheet.8">
                  <p:embed/>
                </p:oleObj>
              </mc:Choice>
              <mc:Fallback>
                <p:oleObj r:id="rId4" imgW="8309568" imgH="4127350" progId="Excel.Sheet.8">
                  <p:embed/>
                  <p:pic>
                    <p:nvPicPr>
                      <p:cNvPr id="0" name="Picture 2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51296"/>
                        <a:ext cx="7467600" cy="3709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87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“Producing an advert is a feature of the marketing project that should be retained”</a:t>
            </a:r>
            <a:endParaRPr lang="de-DE" smtClean="0"/>
          </a:p>
        </p:txBody>
      </p:sp>
      <p:graphicFrame>
        <p:nvGraphicFramePr>
          <p:cNvPr id="34818" name="Inhaltsplatzhalter 3"/>
          <p:cNvGraphicFramePr>
            <a:graphicFrameLocks noGrp="1"/>
          </p:cNvGraphicFramePr>
          <p:nvPr>
            <p:ph idx="1"/>
          </p:nvPr>
        </p:nvGraphicFramePr>
        <p:xfrm>
          <a:off x="685800" y="2251296"/>
          <a:ext cx="7467600" cy="370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r:id="rId4" imgW="8309568" imgH="4127350" progId="Excel.Sheet.8">
                  <p:embed/>
                </p:oleObj>
              </mc:Choice>
              <mc:Fallback>
                <p:oleObj r:id="rId4" imgW="8309568" imgH="4127350" progId="Excel.Sheet.8">
                  <p:embed/>
                  <p:pic>
                    <p:nvPicPr>
                      <p:cNvPr id="0" name="Picture 2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51296"/>
                        <a:ext cx="7467600" cy="3709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4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Student Comments </a:t>
            </a:r>
          </a:p>
        </p:txBody>
      </p:sp>
      <p:sp>
        <p:nvSpPr>
          <p:cNvPr id="33794" name="Inhaltsplatzhalter 2"/>
          <p:cNvSpPr>
            <a:spLocks noGrp="1"/>
          </p:cNvSpPr>
          <p:nvPr>
            <p:ph idx="1"/>
          </p:nvPr>
        </p:nvSpPr>
        <p:spPr>
          <a:xfrm>
            <a:off x="683568" y="1556792"/>
            <a:ext cx="7467600" cy="5040560"/>
          </a:xfrm>
        </p:spPr>
        <p:txBody>
          <a:bodyPr/>
          <a:lstStyle/>
          <a:p>
            <a:r>
              <a:rPr lang="en-US" sz="2200" dirty="0" smtClean="0"/>
              <a:t>“It was as </a:t>
            </a:r>
            <a:r>
              <a:rPr lang="en-US" sz="2200" b="1" dirty="0" smtClean="0"/>
              <a:t>fun</a:t>
            </a:r>
            <a:r>
              <a:rPr lang="en-US" sz="2200" dirty="0" smtClean="0"/>
              <a:t> as it was </a:t>
            </a:r>
            <a:r>
              <a:rPr lang="en-US" sz="2200" b="1" dirty="0" smtClean="0"/>
              <a:t>educational</a:t>
            </a:r>
            <a:r>
              <a:rPr lang="en-US" sz="2200" dirty="0" smtClean="0"/>
              <a:t>.” </a:t>
            </a:r>
          </a:p>
          <a:p>
            <a:r>
              <a:rPr lang="en-US" sz="2200" dirty="0" smtClean="0"/>
              <a:t>“Producing the advert </a:t>
            </a:r>
            <a:r>
              <a:rPr lang="en-US" sz="2200" b="1" dirty="0" smtClean="0"/>
              <a:t>added </a:t>
            </a:r>
            <a:r>
              <a:rPr lang="en-US" sz="2200" dirty="0" smtClean="0"/>
              <a:t>more</a:t>
            </a:r>
            <a:r>
              <a:rPr lang="en-US" sz="2200" b="1" dirty="0" smtClean="0"/>
              <a:t> value </a:t>
            </a:r>
            <a:r>
              <a:rPr lang="en-US" sz="2200" dirty="0" smtClean="0"/>
              <a:t>to the project and although it took quite a bit of time to produce it was thoroughly enjoyable and as a result I </a:t>
            </a:r>
            <a:r>
              <a:rPr lang="en-US" sz="2200" b="1" dirty="0" smtClean="0"/>
              <a:t>enjoyed the project </a:t>
            </a:r>
            <a:r>
              <a:rPr lang="en-US" sz="2200" dirty="0" smtClean="0"/>
              <a:t>as a whole </a:t>
            </a:r>
            <a:r>
              <a:rPr lang="en-US" sz="2200" b="1" dirty="0" smtClean="0"/>
              <a:t>more</a:t>
            </a:r>
            <a:r>
              <a:rPr lang="en-US" sz="2200" dirty="0" smtClean="0"/>
              <a:t> than I think I would have done without this element. It is something that really </a:t>
            </a:r>
            <a:r>
              <a:rPr lang="en-US" sz="2200" b="1" dirty="0" smtClean="0"/>
              <a:t>engaged</a:t>
            </a:r>
            <a:r>
              <a:rPr lang="en-US" sz="2200" dirty="0" smtClean="0"/>
              <a:t> us to work on the project.”</a:t>
            </a:r>
            <a:endParaRPr lang="de-DE" sz="2200" dirty="0" smtClean="0"/>
          </a:p>
          <a:p>
            <a:r>
              <a:rPr lang="en-US" sz="2200" dirty="0" smtClean="0"/>
              <a:t>“I found that making the advert as a group helped us </a:t>
            </a:r>
            <a:r>
              <a:rPr lang="en-US" sz="2200" b="1" dirty="0" smtClean="0"/>
              <a:t>work better together</a:t>
            </a:r>
            <a:r>
              <a:rPr lang="en-US" sz="2200" dirty="0" smtClean="0"/>
              <a:t> and combine ideas in a productive way. I think it also made us </a:t>
            </a:r>
            <a:r>
              <a:rPr lang="en-US" sz="2200" b="1" dirty="0" smtClean="0"/>
              <a:t>more enthusiastic </a:t>
            </a:r>
            <a:r>
              <a:rPr lang="en-US" sz="2200" dirty="0" smtClean="0"/>
              <a:t>about the project and presentation.” </a:t>
            </a:r>
            <a:endParaRPr lang="de-DE" sz="2200" dirty="0" smtClean="0"/>
          </a:p>
          <a:p>
            <a:r>
              <a:rPr lang="en-US" sz="2200" dirty="0" smtClean="0"/>
              <a:t>“The advert </a:t>
            </a:r>
            <a:r>
              <a:rPr lang="en-US" sz="2200" b="1" dirty="0" smtClean="0"/>
              <a:t>should continue </a:t>
            </a:r>
            <a:r>
              <a:rPr lang="en-US" sz="2200" dirty="0" smtClean="0"/>
              <a:t>to be part of the marketing project. It is very interesting and it </a:t>
            </a:r>
            <a:r>
              <a:rPr lang="en-US" sz="2200" b="1" dirty="0" smtClean="0"/>
              <a:t>motivates</a:t>
            </a:r>
            <a:r>
              <a:rPr lang="en-US" sz="2200" dirty="0" smtClean="0"/>
              <a:t> the group to work well on the project.” </a:t>
            </a:r>
            <a:endParaRPr lang="de-DE" sz="2200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40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Student 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https://dl.dropbox.com/u/17365751/Fizz%20Ahoy%20-%20Medium.m4v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hlinkClick r:id="rId3"/>
              </a:rPr>
              <a:t>https://dl.dropbox.com/u/17365751/Eierstich%20Werbespot%20untertitelt%201.wmv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hlinkClick r:id="rId4"/>
              </a:rPr>
              <a:t>http://www.youtube.com/watch?v=_VReMs91JOU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implications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A </a:t>
            </a:r>
            <a:r>
              <a:rPr lang="de-DE" sz="2400" b="1" dirty="0" err="1" smtClean="0"/>
              <a:t>second</a:t>
            </a:r>
            <a:r>
              <a:rPr lang="de-DE" sz="2400" dirty="0" smtClean="0"/>
              <a:t> </a:t>
            </a:r>
            <a:r>
              <a:rPr lang="de-DE" sz="2400" dirty="0" err="1" smtClean="0"/>
              <a:t>video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production</a:t>
            </a:r>
            <a:r>
              <a:rPr lang="de-DE" sz="2400" dirty="0" smtClean="0"/>
              <a:t> </a:t>
            </a:r>
            <a:r>
              <a:rPr lang="de-DE" sz="2400" b="1" dirty="0" err="1" smtClean="0"/>
              <a:t>project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different </a:t>
            </a:r>
            <a:r>
              <a:rPr lang="de-DE" sz="2400" dirty="0" err="1" smtClean="0"/>
              <a:t>group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level</a:t>
            </a:r>
            <a:r>
              <a:rPr lang="de-DE" sz="2400" dirty="0" smtClean="0"/>
              <a:t> 5 </a:t>
            </a:r>
            <a:r>
              <a:rPr lang="de-DE" sz="2400" dirty="0" err="1" smtClean="0"/>
              <a:t>learners</a:t>
            </a:r>
            <a:r>
              <a:rPr lang="de-DE" sz="2400" dirty="0" smtClean="0"/>
              <a:t> also </a:t>
            </a:r>
            <a:r>
              <a:rPr lang="de-DE" sz="2400" dirty="0" err="1" smtClean="0"/>
              <a:t>received</a:t>
            </a:r>
            <a:r>
              <a:rPr lang="de-DE" sz="2400" dirty="0" smtClean="0"/>
              <a:t> positive </a:t>
            </a:r>
            <a:r>
              <a:rPr lang="de-DE" sz="2400" dirty="0" err="1" smtClean="0"/>
              <a:t>feedback</a:t>
            </a:r>
            <a:r>
              <a:rPr lang="de-DE" sz="2400" dirty="0" smtClean="0"/>
              <a:t> but was </a:t>
            </a:r>
            <a:r>
              <a:rPr lang="de-DE" sz="2400" b="1" dirty="0" err="1" smtClean="0"/>
              <a:t>less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successful</a:t>
            </a:r>
            <a:r>
              <a:rPr lang="de-DE" sz="2400" dirty="0" smtClean="0"/>
              <a:t> </a:t>
            </a:r>
            <a:r>
              <a:rPr lang="de-DE" sz="2400" dirty="0" err="1" smtClean="0"/>
              <a:t>overall</a:t>
            </a:r>
            <a:r>
              <a:rPr lang="de-DE" sz="2400" dirty="0" smtClean="0"/>
              <a:t>.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implications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 smtClean="0"/>
              <a:t>Students</a:t>
            </a:r>
            <a:r>
              <a:rPr lang="de-DE" sz="2400" dirty="0" smtClean="0"/>
              <a:t> </a:t>
            </a:r>
            <a:r>
              <a:rPr lang="de-DE" sz="2400" dirty="0" err="1" smtClean="0"/>
              <a:t>experienced</a:t>
            </a:r>
            <a:r>
              <a:rPr lang="de-DE" sz="2400" dirty="0" smtClean="0"/>
              <a:t> all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previously</a:t>
            </a:r>
            <a:r>
              <a:rPr lang="de-DE" sz="2400" dirty="0" smtClean="0"/>
              <a:t> </a:t>
            </a:r>
            <a:r>
              <a:rPr lang="de-DE" sz="2400" dirty="0" err="1" smtClean="0"/>
              <a:t>noted</a:t>
            </a:r>
            <a:r>
              <a:rPr lang="de-DE" sz="2400" dirty="0" smtClean="0"/>
              <a:t> positive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dirty="0" err="1" smtClean="0"/>
              <a:t>effects</a:t>
            </a:r>
            <a:r>
              <a:rPr lang="de-DE" sz="2400" dirty="0" smtClean="0"/>
              <a:t> </a:t>
            </a:r>
            <a:r>
              <a:rPr lang="de-DE" dirty="0" smtClean="0"/>
              <a:t>(also </a:t>
            </a:r>
            <a:r>
              <a:rPr lang="de-DE" dirty="0" err="1" smtClean="0"/>
              <a:t>evidenced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smtClean="0"/>
              <a:t> Coleman </a:t>
            </a:r>
            <a:r>
              <a:rPr lang="de-DE" dirty="0" smtClean="0"/>
              <a:t>1992): </a:t>
            </a:r>
          </a:p>
          <a:p>
            <a:pPr lvl="1"/>
            <a:r>
              <a:rPr lang="de-DE" sz="2400" dirty="0" err="1" smtClean="0"/>
              <a:t>active</a:t>
            </a:r>
            <a:r>
              <a:rPr lang="de-DE" sz="2400" dirty="0" smtClean="0"/>
              <a:t> </a:t>
            </a:r>
            <a:r>
              <a:rPr lang="de-DE" sz="2400" dirty="0" err="1" smtClean="0"/>
              <a:t>engagement</a:t>
            </a:r>
            <a:r>
              <a:rPr lang="de-DE" sz="2400" dirty="0" smtClean="0"/>
              <a:t> (</a:t>
            </a:r>
            <a:r>
              <a:rPr lang="de-DE" sz="2400" dirty="0" err="1" smtClean="0"/>
              <a:t>involving</a:t>
            </a:r>
            <a:r>
              <a:rPr lang="de-DE" sz="2400" dirty="0" smtClean="0"/>
              <a:t>, </a:t>
            </a:r>
            <a:r>
              <a:rPr lang="de-DE" sz="2400" dirty="0" err="1" smtClean="0"/>
              <a:t>motivational</a:t>
            </a:r>
            <a:r>
              <a:rPr lang="de-DE" sz="2400" dirty="0" smtClean="0"/>
              <a:t>)</a:t>
            </a:r>
          </a:p>
          <a:p>
            <a:pPr lvl="1"/>
            <a:r>
              <a:rPr lang="de-DE" sz="2400" dirty="0" err="1" smtClean="0"/>
              <a:t>confidence</a:t>
            </a:r>
            <a:r>
              <a:rPr lang="de-DE" sz="2400" dirty="0" smtClean="0"/>
              <a:t> </a:t>
            </a:r>
            <a:r>
              <a:rPr lang="de-DE" sz="2400" dirty="0" err="1" smtClean="0"/>
              <a:t>building</a:t>
            </a:r>
            <a:endParaRPr lang="de-DE" sz="2400" dirty="0" smtClean="0"/>
          </a:p>
          <a:p>
            <a:pPr lvl="1"/>
            <a:r>
              <a:rPr lang="de-DE" sz="2400" dirty="0" err="1" smtClean="0"/>
              <a:t>collaborative</a:t>
            </a:r>
            <a:r>
              <a:rPr lang="de-DE" sz="2400" dirty="0" smtClean="0"/>
              <a:t> (</a:t>
            </a:r>
            <a:r>
              <a:rPr lang="de-DE" sz="2400" dirty="0" err="1" smtClean="0"/>
              <a:t>team</a:t>
            </a:r>
            <a:r>
              <a:rPr lang="de-DE" sz="2400" dirty="0" smtClean="0"/>
              <a:t> </a:t>
            </a:r>
            <a:r>
              <a:rPr lang="de-DE" sz="2400" dirty="0" err="1" smtClean="0"/>
              <a:t>building</a:t>
            </a:r>
            <a:r>
              <a:rPr lang="de-DE" sz="2400" dirty="0" smtClean="0"/>
              <a:t>)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implications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988840"/>
            <a:ext cx="7467600" cy="4464496"/>
          </a:xfrm>
        </p:spPr>
        <p:txBody>
          <a:bodyPr/>
          <a:lstStyle/>
          <a:p>
            <a:pPr>
              <a:buNone/>
            </a:pPr>
            <a:r>
              <a:rPr lang="de-DE" sz="2400" dirty="0" smtClean="0"/>
              <a:t>The </a:t>
            </a:r>
            <a:r>
              <a:rPr lang="de-DE" sz="2400" dirty="0" err="1" smtClean="0"/>
              <a:t>secret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success</a:t>
            </a:r>
            <a:r>
              <a:rPr lang="de-DE" sz="2400" dirty="0" smtClean="0"/>
              <a:t>?</a:t>
            </a:r>
          </a:p>
          <a:p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project</a:t>
            </a:r>
            <a:r>
              <a:rPr lang="de-DE" sz="2400" dirty="0" smtClean="0"/>
              <a:t> </a:t>
            </a:r>
            <a:r>
              <a:rPr lang="de-DE" sz="2400" b="1" dirty="0" err="1" smtClean="0"/>
              <a:t>ticks</a:t>
            </a:r>
            <a:r>
              <a:rPr lang="de-DE" sz="2400" b="1" dirty="0" smtClean="0"/>
              <a:t> all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boxes</a:t>
            </a:r>
            <a:r>
              <a:rPr lang="de-DE" sz="2400" b="1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were</a:t>
            </a:r>
            <a:r>
              <a:rPr lang="de-DE" sz="2400" dirty="0" smtClean="0"/>
              <a:t> </a:t>
            </a:r>
            <a:r>
              <a:rPr lang="de-DE" sz="2400" dirty="0" err="1" smtClean="0"/>
              <a:t>previously</a:t>
            </a:r>
            <a:r>
              <a:rPr lang="de-DE" sz="2400" dirty="0" smtClean="0"/>
              <a:t> </a:t>
            </a:r>
            <a:r>
              <a:rPr lang="de-DE" sz="2400" dirty="0" err="1" smtClean="0"/>
              <a:t>outlined</a:t>
            </a:r>
            <a:r>
              <a:rPr lang="de-DE" sz="2400" dirty="0" smtClean="0"/>
              <a:t>:</a:t>
            </a:r>
          </a:p>
          <a:p>
            <a:pPr lvl="1"/>
            <a:r>
              <a:rPr lang="de-DE" sz="2400" dirty="0" err="1" smtClean="0"/>
              <a:t>adequate</a:t>
            </a:r>
            <a:r>
              <a:rPr lang="de-DE" sz="2400" dirty="0" smtClean="0"/>
              <a:t> </a:t>
            </a:r>
            <a:r>
              <a:rPr lang="de-DE" sz="2400" b="1" dirty="0" err="1" smtClean="0"/>
              <a:t>scaffolding</a:t>
            </a:r>
            <a:r>
              <a:rPr lang="de-DE" sz="2400" dirty="0" smtClean="0"/>
              <a:t> (</a:t>
            </a:r>
            <a:r>
              <a:rPr lang="de-DE" sz="2400" dirty="0" err="1" smtClean="0"/>
              <a:t>theory</a:t>
            </a:r>
            <a:r>
              <a:rPr lang="de-DE" sz="2400" dirty="0" smtClean="0"/>
              <a:t> </a:t>
            </a:r>
            <a:r>
              <a:rPr lang="de-DE" sz="2400" dirty="0" err="1" smtClean="0"/>
              <a:t>presentations</a:t>
            </a:r>
            <a:r>
              <a:rPr lang="de-DE" sz="2400" dirty="0" smtClean="0"/>
              <a:t>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technological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endParaRPr lang="de-DE" sz="2400" dirty="0" smtClean="0"/>
          </a:p>
          <a:p>
            <a:pPr lvl="1"/>
            <a:r>
              <a:rPr lang="de-DE" sz="2400" b="1" dirty="0" err="1" smtClean="0"/>
              <a:t>motivational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b="1" dirty="0" err="1" smtClean="0"/>
              <a:t>engaging</a:t>
            </a:r>
            <a:r>
              <a:rPr lang="de-DE" sz="2400" dirty="0" smtClean="0"/>
              <a:t> ("</a:t>
            </a:r>
            <a:r>
              <a:rPr lang="de-DE" sz="2400" dirty="0" err="1" smtClean="0"/>
              <a:t>fun</a:t>
            </a:r>
            <a:r>
              <a:rPr lang="de-DE" sz="2400" dirty="0" smtClean="0"/>
              <a:t>")</a:t>
            </a:r>
          </a:p>
          <a:p>
            <a:pPr lvl="1"/>
            <a:r>
              <a:rPr lang="de-DE" sz="2400" b="1" dirty="0" err="1" smtClean="0"/>
              <a:t>contextualised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part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meaningful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authentic</a:t>
            </a:r>
            <a:r>
              <a:rPr lang="de-DE" sz="2400" dirty="0" smtClean="0"/>
              <a:t> </a:t>
            </a:r>
            <a:r>
              <a:rPr lang="de-DE" sz="2400" dirty="0" err="1" smtClean="0"/>
              <a:t>task</a:t>
            </a:r>
            <a:endParaRPr lang="de-DE" sz="2400" dirty="0" smtClean="0"/>
          </a:p>
          <a:p>
            <a:pPr lvl="1"/>
            <a:r>
              <a:rPr lang="de-DE" sz="2400" dirty="0" err="1" smtClean="0"/>
              <a:t>embedded</a:t>
            </a:r>
            <a:r>
              <a:rPr lang="de-DE" sz="2400" dirty="0" smtClean="0"/>
              <a:t> in </a:t>
            </a: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b="1" dirty="0" smtClean="0"/>
              <a:t>CLIL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b="1" dirty="0" smtClean="0"/>
              <a:t>PBL</a:t>
            </a:r>
            <a:r>
              <a:rPr lang="de-DE" sz="2400" dirty="0" smtClean="0"/>
              <a:t> </a:t>
            </a:r>
            <a:r>
              <a:rPr lang="de-DE" sz="2400" dirty="0" err="1" smtClean="0"/>
              <a:t>approaches</a:t>
            </a:r>
            <a:endParaRPr lang="de-DE" sz="2400" dirty="0" smtClean="0"/>
          </a:p>
          <a:p>
            <a:pPr lvl="1"/>
            <a:r>
              <a:rPr lang="de-DE" sz="2400" b="1" dirty="0" err="1" smtClean="0"/>
              <a:t>effort</a:t>
            </a:r>
            <a:r>
              <a:rPr lang="de-DE" sz="2400" dirty="0" smtClean="0"/>
              <a:t> </a:t>
            </a:r>
            <a:r>
              <a:rPr lang="de-DE" sz="2400" dirty="0" err="1" smtClean="0"/>
              <a:t>involved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"</a:t>
            </a:r>
            <a:r>
              <a:rPr lang="de-DE" sz="2400" b="1" dirty="0" err="1" smtClean="0"/>
              <a:t>gain</a:t>
            </a:r>
            <a:r>
              <a:rPr lang="de-DE" sz="2400" dirty="0" smtClean="0"/>
              <a:t>" </a:t>
            </a:r>
            <a:r>
              <a:rPr lang="de-DE" sz="2400" dirty="0" err="1" smtClean="0"/>
              <a:t>appear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well </a:t>
            </a:r>
            <a:r>
              <a:rPr lang="de-DE" sz="2400" dirty="0" err="1" smtClean="0"/>
              <a:t>balanced</a:t>
            </a:r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800" dirty="0" smtClean="0"/>
              <a:t>The </a:t>
            </a:r>
            <a:r>
              <a:rPr lang="de-DE" sz="2800" dirty="0" err="1" smtClean="0"/>
              <a:t>success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project</a:t>
            </a:r>
            <a:r>
              <a:rPr lang="de-DE" sz="2800" dirty="0" smtClean="0"/>
              <a:t> </a:t>
            </a:r>
          </a:p>
          <a:p>
            <a:r>
              <a:rPr lang="de-DE" sz="2800" dirty="0" err="1" smtClean="0"/>
              <a:t>demonstrates</a:t>
            </a:r>
            <a:r>
              <a:rPr lang="de-DE" sz="2800" dirty="0" smtClean="0"/>
              <a:t>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benefits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gained</a:t>
            </a:r>
            <a:r>
              <a:rPr lang="de-DE" sz="2800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err="1" smtClean="0"/>
              <a:t>using</a:t>
            </a:r>
            <a:r>
              <a:rPr lang="de-DE" sz="2800" dirty="0" smtClean="0"/>
              <a:t> </a:t>
            </a:r>
            <a:r>
              <a:rPr lang="de-DE" sz="2800" dirty="0" err="1" smtClean="0"/>
              <a:t>video</a:t>
            </a:r>
            <a:r>
              <a:rPr lang="de-DE" sz="2800" dirty="0" smtClean="0"/>
              <a:t> </a:t>
            </a:r>
            <a:r>
              <a:rPr lang="de-DE" sz="2800" dirty="0" err="1" smtClean="0"/>
              <a:t>production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foreign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 </a:t>
            </a:r>
            <a:r>
              <a:rPr lang="de-DE" sz="2800" dirty="0" err="1" smtClean="0"/>
              <a:t>classroom</a:t>
            </a:r>
            <a:endParaRPr lang="de-DE" sz="2800" dirty="0" smtClean="0"/>
          </a:p>
          <a:p>
            <a:r>
              <a:rPr lang="de-DE" sz="2800" dirty="0" err="1" smtClean="0"/>
              <a:t>emphasises</a:t>
            </a:r>
            <a:r>
              <a:rPr lang="de-DE" sz="2800" dirty="0" smtClean="0"/>
              <a:t> </a:t>
            </a: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important</a:t>
            </a:r>
            <a:r>
              <a:rPr lang="de-DE" sz="2800" dirty="0" smtClean="0"/>
              <a:t> </a:t>
            </a:r>
            <a:r>
              <a:rPr lang="de-DE" sz="2800" dirty="0" err="1" smtClean="0"/>
              <a:t>it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create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right</a:t>
            </a:r>
            <a:r>
              <a:rPr lang="de-DE" sz="2800" dirty="0" smtClean="0"/>
              <a:t> </a:t>
            </a:r>
            <a:r>
              <a:rPr lang="de-DE" sz="2800" dirty="0" err="1" smtClean="0"/>
              <a:t>kind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learning</a:t>
            </a:r>
            <a:r>
              <a:rPr lang="de-DE" sz="2800" dirty="0" smtClean="0"/>
              <a:t> </a:t>
            </a:r>
            <a:r>
              <a:rPr lang="de-DE" sz="2800" dirty="0" err="1" smtClean="0"/>
              <a:t>environment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find a </a:t>
            </a:r>
            <a:r>
              <a:rPr lang="de-DE" sz="2800" dirty="0" err="1" smtClean="0"/>
              <a:t>suitable</a:t>
            </a:r>
            <a:r>
              <a:rPr lang="de-DE" sz="2800" dirty="0" smtClean="0"/>
              <a:t> </a:t>
            </a:r>
            <a:r>
              <a:rPr lang="de-DE" sz="2800" dirty="0" err="1" smtClean="0"/>
              <a:t>embedding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such a </a:t>
            </a:r>
            <a:r>
              <a:rPr lang="de-DE" sz="2800" dirty="0" err="1" smtClean="0"/>
              <a:t>task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succeed</a:t>
            </a:r>
            <a:r>
              <a:rPr lang="de-DE" sz="2800" dirty="0" smtClean="0"/>
              <a:t> 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921221"/>
          </a:xfrm>
        </p:spPr>
        <p:txBody>
          <a:bodyPr/>
          <a:lstStyle/>
          <a:p>
            <a:r>
              <a:rPr lang="en-GB" dirty="0" smtClean="0"/>
              <a:t>Why use video in the foreign language classroom? </a:t>
            </a:r>
            <a:br>
              <a:rPr lang="en-GB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To train students’ listening skills</a:t>
            </a:r>
            <a:endParaRPr lang="de-DE" sz="2400" dirty="0" smtClean="0"/>
          </a:p>
          <a:p>
            <a:r>
              <a:rPr lang="en-GB" sz="2400" dirty="0" smtClean="0"/>
              <a:t>To add an audio-visual experience for the students and provide an alternative or addition to written materials</a:t>
            </a:r>
            <a:endParaRPr lang="de-DE" sz="2400" dirty="0" smtClean="0"/>
          </a:p>
          <a:p>
            <a:r>
              <a:rPr lang="en-GB" sz="2400" dirty="0" smtClean="0"/>
              <a:t>To facilitate cultural learning by giving students a multimedia insight using authentic materials featuring native speakers </a:t>
            </a:r>
            <a:endParaRPr lang="de-DE" sz="2400" dirty="0" smtClean="0"/>
          </a:p>
          <a:p>
            <a:r>
              <a:rPr lang="en-GB" sz="2400" dirty="0" smtClean="0"/>
              <a:t>To provide input for group discussions</a:t>
            </a:r>
            <a:endParaRPr lang="de-DE" sz="2400" dirty="0" smtClean="0"/>
          </a:p>
          <a:p>
            <a:r>
              <a:rPr lang="en-US" sz="2400" dirty="0" smtClean="0"/>
              <a:t>To impart/acquire background knowledge</a:t>
            </a:r>
          </a:p>
          <a:p>
            <a:r>
              <a:rPr lang="en-US" sz="2400" dirty="0" smtClean="0"/>
              <a:t>For self-study activities</a:t>
            </a:r>
          </a:p>
        </p:txBody>
      </p:sp>
    </p:spTree>
    <p:extLst>
      <p:ext uri="{BB962C8B-B14F-4D97-AF65-F5344CB8AC3E}">
        <p14:creationId xmlns:p14="http://schemas.microsoft.com/office/powerpoint/2010/main" val="20652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video in the foreign language classroom? </a:t>
            </a:r>
            <a:br>
              <a:rPr lang="en-GB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>
          <a:xfrm>
            <a:off x="755576" y="2132856"/>
            <a:ext cx="7467600" cy="2592288"/>
          </a:xfrm>
        </p:spPr>
        <p:txBody>
          <a:bodyPr/>
          <a:lstStyle/>
          <a:p>
            <a:r>
              <a:rPr lang="en-GB" sz="3200" dirty="0" smtClean="0"/>
              <a:t>To train students’ listening skills</a:t>
            </a:r>
            <a:endParaRPr lang="de-DE" sz="3200" dirty="0" smtClean="0"/>
          </a:p>
          <a:p>
            <a:r>
              <a:rPr lang="en-US" sz="3200" dirty="0" smtClean="0"/>
              <a:t>To impart background knowledge (CLIL)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2400" dirty="0" smtClean="0"/>
              <a:t>(most popular uses amongst language teaching staff at Aston University)</a:t>
            </a:r>
          </a:p>
          <a:p>
            <a:pPr>
              <a:buNone/>
            </a:pPr>
            <a:r>
              <a:rPr lang="en-US" sz="3200" dirty="0" smtClean="0"/>
              <a:t>	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115616" y="5157192"/>
            <a:ext cx="6840760" cy="95410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Most colleagues source video online and do not edit it!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0652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993229"/>
          </a:xfrm>
        </p:spPr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student</a:t>
            </a:r>
            <a:r>
              <a:rPr lang="de-DE" dirty="0" smtClean="0"/>
              <a:t> </a:t>
            </a:r>
            <a:r>
              <a:rPr lang="de-DE" dirty="0" err="1" smtClean="0"/>
              <a:t>perspective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93912"/>
            <a:ext cx="7467600" cy="4431431"/>
          </a:xfrm>
        </p:spPr>
        <p:txBody>
          <a:bodyPr/>
          <a:lstStyle/>
          <a:p>
            <a:pPr>
              <a:buNone/>
            </a:pPr>
            <a:r>
              <a:rPr lang="de-DE" sz="2400" dirty="0" smtClean="0"/>
              <a:t>These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statements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majority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students</a:t>
            </a:r>
            <a:r>
              <a:rPr lang="de-DE" sz="2400" dirty="0" smtClean="0"/>
              <a:t> </a:t>
            </a:r>
            <a:r>
              <a:rPr lang="de-DE" sz="2400" dirty="0" err="1" smtClean="0"/>
              <a:t>agreed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:</a:t>
            </a:r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"Visual </a:t>
            </a:r>
            <a:r>
              <a:rPr lang="de-DE" sz="2400" dirty="0" err="1" smtClean="0"/>
              <a:t>media</a:t>
            </a:r>
            <a:r>
              <a:rPr lang="de-DE" sz="2400" dirty="0" smtClean="0"/>
              <a:t> </a:t>
            </a:r>
            <a:r>
              <a:rPr lang="de-DE" sz="2400" dirty="0" err="1" smtClean="0"/>
              <a:t>helps</a:t>
            </a:r>
            <a:r>
              <a:rPr lang="de-DE" sz="2400" dirty="0" smtClean="0"/>
              <a:t> </a:t>
            </a:r>
            <a:r>
              <a:rPr lang="de-DE" sz="2400" dirty="0" err="1" smtClean="0"/>
              <a:t>me</a:t>
            </a:r>
            <a:r>
              <a:rPr lang="de-DE" sz="2400" dirty="0" smtClean="0"/>
              <a:t> understand </a:t>
            </a:r>
            <a:r>
              <a:rPr lang="de-DE" sz="2400" dirty="0" err="1" smtClean="0"/>
              <a:t>things</a:t>
            </a:r>
            <a:r>
              <a:rPr lang="de-DE" sz="2400" dirty="0" smtClean="0"/>
              <a:t> </a:t>
            </a:r>
            <a:r>
              <a:rPr lang="de-DE" sz="2400" dirty="0" err="1" smtClean="0"/>
              <a:t>better</a:t>
            </a:r>
            <a:r>
              <a:rPr lang="de-DE" sz="2400" dirty="0" smtClean="0"/>
              <a:t>"</a:t>
            </a:r>
          </a:p>
          <a:p>
            <a:r>
              <a:rPr lang="de-DE" sz="2400" dirty="0" smtClean="0"/>
              <a:t>"I find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easier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concentrate</a:t>
            </a:r>
            <a:r>
              <a:rPr lang="de-DE" sz="2400" dirty="0" smtClean="0"/>
              <a:t> </a:t>
            </a:r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visual</a:t>
            </a:r>
            <a:r>
              <a:rPr lang="de-DE" sz="2400" dirty="0" smtClean="0"/>
              <a:t> </a:t>
            </a:r>
            <a:r>
              <a:rPr lang="de-DE" sz="2400" dirty="0" err="1" smtClean="0"/>
              <a:t>media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classroom</a:t>
            </a:r>
            <a:r>
              <a:rPr lang="de-DE" sz="2400" dirty="0" smtClean="0"/>
              <a:t>“</a:t>
            </a:r>
          </a:p>
          <a:p>
            <a:r>
              <a:rPr lang="de-DE" sz="2400" dirty="0" smtClean="0"/>
              <a:t>"The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visual</a:t>
            </a:r>
            <a:r>
              <a:rPr lang="de-DE" sz="2400" dirty="0" smtClean="0"/>
              <a:t> </a:t>
            </a:r>
            <a:r>
              <a:rPr lang="de-DE" sz="2400" dirty="0" err="1" smtClean="0"/>
              <a:t>media</a:t>
            </a:r>
            <a:r>
              <a:rPr lang="de-DE" sz="2400" dirty="0" smtClean="0"/>
              <a:t> </a:t>
            </a:r>
            <a:r>
              <a:rPr lang="de-DE" sz="2400" dirty="0" err="1" smtClean="0"/>
              <a:t>provides</a:t>
            </a:r>
            <a:r>
              <a:rPr lang="de-DE" sz="2400" dirty="0" smtClean="0"/>
              <a:t> a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authentic</a:t>
            </a:r>
            <a:r>
              <a:rPr lang="de-DE" sz="2400" dirty="0" smtClean="0"/>
              <a:t> </a:t>
            </a:r>
            <a:r>
              <a:rPr lang="de-DE" sz="2400" dirty="0" err="1" smtClean="0"/>
              <a:t>access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foreign</a:t>
            </a:r>
            <a:r>
              <a:rPr lang="de-DE" sz="2400" dirty="0" smtClean="0"/>
              <a:t> </a:t>
            </a:r>
            <a:r>
              <a:rPr lang="de-DE" sz="2400" dirty="0" err="1" smtClean="0"/>
              <a:t>culture</a:t>
            </a:r>
            <a:r>
              <a:rPr lang="de-DE" sz="2400" dirty="0" smtClean="0"/>
              <a:t>"</a:t>
            </a:r>
          </a:p>
          <a:p>
            <a:endParaRPr lang="de-DE" sz="2400" dirty="0" smtClean="0"/>
          </a:p>
          <a:p>
            <a:r>
              <a:rPr lang="de-DE" sz="2400" dirty="0" smtClean="0"/>
              <a:t>"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important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visual</a:t>
            </a:r>
            <a:r>
              <a:rPr lang="de-DE" sz="2400" dirty="0" smtClean="0"/>
              <a:t> </a:t>
            </a:r>
            <a:r>
              <a:rPr lang="de-DE" sz="2400" dirty="0" err="1" smtClean="0"/>
              <a:t>media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accompanied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tasks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activities</a:t>
            </a:r>
            <a:r>
              <a:rPr lang="de-DE" sz="2400" dirty="0" smtClean="0"/>
              <a:t>"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beneficial</a:t>
            </a:r>
            <a:r>
              <a:rPr lang="de-DE" sz="2800" dirty="0" smtClean="0"/>
              <a:t> </a:t>
            </a:r>
            <a:r>
              <a:rPr lang="de-DE" sz="2800" dirty="0" err="1" smtClean="0"/>
              <a:t>video</a:t>
            </a:r>
            <a:r>
              <a:rPr lang="de-DE" sz="2800" dirty="0" smtClean="0"/>
              <a:t> </a:t>
            </a:r>
            <a:r>
              <a:rPr lang="de-DE" sz="2800" dirty="0" err="1" smtClean="0"/>
              <a:t>based</a:t>
            </a:r>
            <a:r>
              <a:rPr lang="de-DE" sz="2800" dirty="0" smtClean="0"/>
              <a:t> </a:t>
            </a:r>
            <a:r>
              <a:rPr lang="de-DE" sz="2800" dirty="0" err="1" smtClean="0"/>
              <a:t>activities</a:t>
            </a:r>
            <a:r>
              <a:rPr lang="de-DE" sz="2800" dirty="0" smtClean="0"/>
              <a:t>?</a:t>
            </a:r>
          </a:p>
          <a:p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kinds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video</a:t>
            </a:r>
            <a:r>
              <a:rPr lang="de-DE" sz="2800" dirty="0" smtClean="0"/>
              <a:t> </a:t>
            </a:r>
            <a:r>
              <a:rPr lang="de-DE" sz="2800" dirty="0" err="1" smtClean="0"/>
              <a:t>based</a:t>
            </a:r>
            <a:r>
              <a:rPr lang="de-DE" sz="2800" dirty="0" smtClean="0"/>
              <a:t> </a:t>
            </a:r>
            <a:r>
              <a:rPr lang="de-DE" sz="2800" dirty="0" err="1" smtClean="0"/>
              <a:t>activities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students</a:t>
            </a:r>
            <a:r>
              <a:rPr lang="de-DE" sz="2800" dirty="0" smtClean="0"/>
              <a:t> </a:t>
            </a:r>
            <a:r>
              <a:rPr lang="de-DE" sz="2800" dirty="0" err="1" smtClean="0"/>
              <a:t>familiar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?</a:t>
            </a:r>
          </a:p>
          <a:p>
            <a:pPr marL="742950" lvl="2" indent="-342900"/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successful</a:t>
            </a:r>
            <a:r>
              <a:rPr lang="de-DE" sz="2400" dirty="0" smtClean="0"/>
              <a:t>? (i.e. do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produce</a:t>
            </a:r>
            <a:r>
              <a:rPr lang="de-DE" sz="2400" dirty="0" smtClean="0"/>
              <a:t> a </a:t>
            </a:r>
            <a:r>
              <a:rPr lang="de-DE" sz="2400" dirty="0" err="1" smtClean="0"/>
              <a:t>good</a:t>
            </a:r>
            <a:r>
              <a:rPr lang="de-DE" sz="2400" dirty="0" smtClean="0"/>
              <a:t>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dirty="0" err="1" smtClean="0"/>
              <a:t>experience</a:t>
            </a:r>
            <a:r>
              <a:rPr lang="de-DE" sz="2400" dirty="0" smtClean="0"/>
              <a:t>?)</a:t>
            </a:r>
          </a:p>
          <a:p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activities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developed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introduced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they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integrated</a:t>
            </a:r>
            <a:r>
              <a:rPr lang="de-DE" sz="2800" dirty="0" smtClean="0"/>
              <a:t> </a:t>
            </a:r>
            <a:r>
              <a:rPr lang="de-DE" sz="2800" dirty="0" err="1" smtClean="0"/>
              <a:t>into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curriculum</a:t>
            </a:r>
            <a:r>
              <a:rPr lang="de-DE" sz="2800" dirty="0" smtClean="0"/>
              <a:t>?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constitutes</a:t>
            </a:r>
            <a:r>
              <a:rPr lang="de-DE" sz="2800" dirty="0" smtClean="0"/>
              <a:t> a </a:t>
            </a:r>
            <a:r>
              <a:rPr lang="de-DE" sz="2800" dirty="0" err="1" smtClean="0"/>
              <a:t>succesful</a:t>
            </a:r>
            <a:r>
              <a:rPr lang="de-DE" sz="2800" dirty="0" smtClean="0"/>
              <a:t> </a:t>
            </a:r>
            <a:r>
              <a:rPr lang="de-DE" sz="2800" dirty="0" err="1" smtClean="0"/>
              <a:t>learning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?</a:t>
            </a:r>
          </a:p>
          <a:p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types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activities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used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ensure</a:t>
            </a:r>
            <a:r>
              <a:rPr lang="de-DE" sz="2800" dirty="0" smtClean="0"/>
              <a:t> a </a:t>
            </a:r>
            <a:r>
              <a:rPr lang="de-DE" sz="2800" dirty="0" err="1" smtClean="0"/>
              <a:t>successful</a:t>
            </a:r>
            <a:r>
              <a:rPr lang="de-DE" sz="2800" dirty="0" smtClean="0"/>
              <a:t> </a:t>
            </a:r>
            <a:r>
              <a:rPr lang="de-DE" sz="2800" dirty="0" err="1" smtClean="0"/>
              <a:t>learning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?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844824"/>
            <a:ext cx="7467600" cy="4431431"/>
          </a:xfrm>
        </p:spPr>
        <p:txBody>
          <a:bodyPr/>
          <a:lstStyle/>
          <a:p>
            <a:r>
              <a:rPr lang="de-DE" sz="2400" dirty="0" err="1" smtClean="0"/>
              <a:t>Students</a:t>
            </a:r>
            <a:r>
              <a:rPr lang="de-DE" sz="2400" dirty="0" smtClean="0"/>
              <a:t> </a:t>
            </a:r>
            <a:r>
              <a:rPr lang="de-DE" sz="2400" dirty="0" err="1" smtClean="0"/>
              <a:t>were</a:t>
            </a:r>
            <a:r>
              <a:rPr lang="de-DE" sz="2400" dirty="0" smtClean="0"/>
              <a:t> </a:t>
            </a:r>
            <a:r>
              <a:rPr lang="de-DE" sz="2400" dirty="0" err="1" smtClean="0"/>
              <a:t>familiar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b="1" dirty="0" err="1" smtClean="0"/>
              <a:t>wide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range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dirty="0" err="1" smtClean="0"/>
              <a:t>video</a:t>
            </a:r>
            <a:r>
              <a:rPr lang="de-DE" sz="2400" dirty="0" smtClean="0"/>
              <a:t> </a:t>
            </a:r>
            <a:r>
              <a:rPr lang="de-DE" sz="2400" dirty="0" err="1" smtClean="0"/>
              <a:t>based</a:t>
            </a:r>
            <a:r>
              <a:rPr lang="de-DE" sz="2400" dirty="0" smtClean="0"/>
              <a:t>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b="1" dirty="0" err="1" smtClean="0"/>
              <a:t>activities</a:t>
            </a:r>
            <a:r>
              <a:rPr lang="de-DE" sz="2400" dirty="0" smtClean="0"/>
              <a:t> (</a:t>
            </a:r>
            <a:r>
              <a:rPr lang="de-DE" sz="2400" dirty="0" err="1" smtClean="0"/>
              <a:t>listening</a:t>
            </a:r>
            <a:r>
              <a:rPr lang="de-DE" sz="2400" dirty="0" smtClean="0"/>
              <a:t> </a:t>
            </a:r>
            <a:r>
              <a:rPr lang="de-DE" sz="2400" dirty="0" err="1" smtClean="0"/>
              <a:t>exercises</a:t>
            </a:r>
            <a:r>
              <a:rPr lang="de-DE" sz="2400" dirty="0" smtClean="0"/>
              <a:t>, </a:t>
            </a:r>
            <a:r>
              <a:rPr lang="de-DE" sz="2400" dirty="0" err="1" smtClean="0"/>
              <a:t>group</a:t>
            </a:r>
            <a:r>
              <a:rPr lang="de-DE" sz="2400" dirty="0" smtClean="0"/>
              <a:t> </a:t>
            </a:r>
            <a:r>
              <a:rPr lang="de-DE" sz="2400" dirty="0" err="1" smtClean="0"/>
              <a:t>discussions</a:t>
            </a:r>
            <a:r>
              <a:rPr lang="de-DE" sz="2400" dirty="0" smtClean="0"/>
              <a:t>, </a:t>
            </a:r>
            <a:r>
              <a:rPr lang="de-DE" sz="2400" dirty="0" err="1" smtClean="0"/>
              <a:t>role</a:t>
            </a:r>
            <a:r>
              <a:rPr lang="de-DE" sz="2400" dirty="0" smtClean="0"/>
              <a:t> </a:t>
            </a:r>
            <a:r>
              <a:rPr lang="de-DE" sz="2400" dirty="0" err="1" smtClean="0"/>
              <a:t>play</a:t>
            </a:r>
            <a:r>
              <a:rPr lang="de-DE" sz="2400" dirty="0" smtClean="0"/>
              <a:t>, </a:t>
            </a:r>
            <a:r>
              <a:rPr lang="de-DE" sz="2400" dirty="0" err="1" smtClean="0"/>
              <a:t>written</a:t>
            </a:r>
            <a:r>
              <a:rPr lang="de-DE" sz="2400" dirty="0" smtClean="0"/>
              <a:t> </a:t>
            </a:r>
            <a:r>
              <a:rPr lang="de-DE" sz="2400" dirty="0" err="1" smtClean="0"/>
              <a:t>content</a:t>
            </a:r>
            <a:r>
              <a:rPr lang="de-DE" sz="2400" dirty="0" smtClean="0"/>
              <a:t> </a:t>
            </a:r>
            <a:r>
              <a:rPr lang="de-DE" sz="2400" dirty="0" err="1" smtClean="0"/>
              <a:t>questions</a:t>
            </a:r>
            <a:r>
              <a:rPr lang="de-DE" sz="2400" dirty="0" smtClean="0"/>
              <a:t>, </a:t>
            </a:r>
            <a:r>
              <a:rPr lang="de-DE" sz="2400" dirty="0" err="1" smtClean="0"/>
              <a:t>grammar</a:t>
            </a:r>
            <a:r>
              <a:rPr lang="de-DE" sz="2400" dirty="0" smtClean="0"/>
              <a:t> </a:t>
            </a:r>
            <a:r>
              <a:rPr lang="de-DE" sz="2400" dirty="0" err="1" smtClean="0"/>
              <a:t>exercises</a:t>
            </a:r>
            <a:r>
              <a:rPr lang="de-DE" sz="2400" dirty="0" smtClean="0"/>
              <a:t>, film/</a:t>
            </a:r>
            <a:r>
              <a:rPr lang="de-DE" sz="2400" dirty="0" err="1" smtClean="0"/>
              <a:t>media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etc.)</a:t>
            </a:r>
          </a:p>
          <a:p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had</a:t>
            </a:r>
            <a:r>
              <a:rPr lang="de-DE" sz="2400" dirty="0" smtClean="0"/>
              <a:t> also </a:t>
            </a:r>
            <a:r>
              <a:rPr lang="de-DE" sz="2400" dirty="0" err="1" smtClean="0"/>
              <a:t>previously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many</a:t>
            </a:r>
            <a:r>
              <a:rPr lang="de-DE" sz="2400" dirty="0" smtClean="0"/>
              <a:t> </a:t>
            </a:r>
            <a:r>
              <a:rPr lang="de-DE" sz="2400" b="1" dirty="0" smtClean="0"/>
              <a:t>different </a:t>
            </a:r>
            <a:r>
              <a:rPr lang="de-DE" sz="2400" b="1" dirty="0" err="1" smtClean="0"/>
              <a:t>types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video</a:t>
            </a:r>
            <a:r>
              <a:rPr lang="de-DE" sz="2400" b="1" dirty="0" smtClean="0"/>
              <a:t> </a:t>
            </a:r>
            <a:r>
              <a:rPr lang="de-DE" sz="2400" dirty="0" smtClean="0"/>
              <a:t>in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dirty="0" err="1" smtClean="0"/>
              <a:t>acitivities</a:t>
            </a:r>
            <a:r>
              <a:rPr lang="de-DE" sz="2400" dirty="0" smtClean="0"/>
              <a:t>  (</a:t>
            </a:r>
            <a:r>
              <a:rPr lang="de-DE" sz="2400" dirty="0" err="1" smtClean="0"/>
              <a:t>documentaries</a:t>
            </a:r>
            <a:r>
              <a:rPr lang="de-DE" sz="2400" dirty="0" smtClean="0"/>
              <a:t>, </a:t>
            </a:r>
            <a:r>
              <a:rPr lang="de-DE" sz="2400" dirty="0" err="1" smtClean="0"/>
              <a:t>news</a:t>
            </a:r>
            <a:r>
              <a:rPr lang="de-DE" sz="2400" dirty="0" smtClean="0"/>
              <a:t> </a:t>
            </a:r>
            <a:r>
              <a:rPr lang="de-DE" sz="2400" dirty="0" err="1" smtClean="0"/>
              <a:t>programmes</a:t>
            </a:r>
            <a:r>
              <a:rPr lang="de-DE" sz="2400" dirty="0" smtClean="0"/>
              <a:t>, </a:t>
            </a:r>
            <a:r>
              <a:rPr lang="de-DE" sz="2400" dirty="0" err="1" smtClean="0"/>
              <a:t>soaps</a:t>
            </a:r>
            <a:r>
              <a:rPr lang="de-DE" sz="2400" dirty="0" smtClean="0"/>
              <a:t>, </a:t>
            </a:r>
            <a:r>
              <a:rPr lang="de-DE" sz="2400" dirty="0" err="1" smtClean="0"/>
              <a:t>feature</a:t>
            </a:r>
            <a:r>
              <a:rPr lang="de-DE" sz="2400" dirty="0" smtClean="0"/>
              <a:t> </a:t>
            </a:r>
            <a:r>
              <a:rPr lang="de-DE" sz="2400" dirty="0" err="1" smtClean="0"/>
              <a:t>films</a:t>
            </a:r>
            <a:r>
              <a:rPr lang="de-DE" sz="2400" dirty="0" smtClean="0"/>
              <a:t>, </a:t>
            </a:r>
            <a:r>
              <a:rPr lang="de-DE" sz="2400" dirty="0" err="1" smtClean="0"/>
              <a:t>shorts</a:t>
            </a:r>
            <a:r>
              <a:rPr lang="de-DE" sz="2400" dirty="0" smtClean="0"/>
              <a:t>, </a:t>
            </a:r>
            <a:r>
              <a:rPr lang="de-DE" sz="2400" dirty="0" err="1" smtClean="0"/>
              <a:t>adverts</a:t>
            </a:r>
            <a:r>
              <a:rPr lang="de-DE" sz="2400" dirty="0" smtClean="0"/>
              <a:t>, </a:t>
            </a:r>
            <a:r>
              <a:rPr lang="de-DE" sz="2400" dirty="0" err="1" smtClean="0"/>
              <a:t>music</a:t>
            </a:r>
            <a:r>
              <a:rPr lang="de-DE" sz="2400" dirty="0" smtClean="0"/>
              <a:t> </a:t>
            </a:r>
            <a:r>
              <a:rPr lang="de-DE" sz="2400" dirty="0" err="1" smtClean="0"/>
              <a:t>videos</a:t>
            </a:r>
            <a:r>
              <a:rPr lang="de-DE" sz="2400" dirty="0" smtClean="0"/>
              <a:t> etc.)  </a:t>
            </a:r>
          </a:p>
          <a:p>
            <a:endParaRPr lang="de-DE" sz="2400" dirty="0" smtClean="0"/>
          </a:p>
          <a:p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very</a:t>
            </a:r>
            <a:r>
              <a:rPr lang="de-DE" sz="2400" dirty="0" smtClean="0"/>
              <a:t> </a:t>
            </a:r>
            <a:r>
              <a:rPr lang="de-DE" sz="2400" dirty="0" err="1" smtClean="0"/>
              <a:t>few</a:t>
            </a:r>
            <a:r>
              <a:rPr lang="de-DE" sz="2400" dirty="0" smtClean="0"/>
              <a:t> </a:t>
            </a:r>
            <a:r>
              <a:rPr lang="de-DE" sz="2400" dirty="0" err="1" smtClean="0"/>
              <a:t>students</a:t>
            </a:r>
            <a:r>
              <a:rPr lang="de-DE" sz="2400" dirty="0" smtClean="0"/>
              <a:t> </a:t>
            </a:r>
            <a:r>
              <a:rPr lang="de-DE" sz="2400" dirty="0" err="1" smtClean="0"/>
              <a:t>had</a:t>
            </a:r>
            <a:r>
              <a:rPr lang="de-DE" sz="2400" dirty="0" smtClean="0"/>
              <a:t> </a:t>
            </a:r>
            <a:r>
              <a:rPr lang="de-DE" sz="2400" dirty="0" err="1" smtClean="0"/>
              <a:t>tried</a:t>
            </a:r>
            <a:r>
              <a:rPr lang="de-DE" sz="2400" dirty="0" smtClean="0"/>
              <a:t> </a:t>
            </a:r>
            <a:r>
              <a:rPr lang="de-DE" sz="2400" dirty="0" err="1" smtClean="0"/>
              <a:t>creative</a:t>
            </a:r>
            <a:r>
              <a:rPr lang="de-DE" sz="2400" dirty="0" smtClean="0"/>
              <a:t> </a:t>
            </a:r>
            <a:r>
              <a:rPr lang="de-DE" sz="2400" dirty="0" err="1" smtClean="0"/>
              <a:t>acitivites</a:t>
            </a:r>
            <a:r>
              <a:rPr lang="de-DE" sz="2400" dirty="0" smtClean="0"/>
              <a:t> such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dubbing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producing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de-DE" sz="2400" dirty="0" err="1" smtClean="0"/>
              <a:t>videos</a:t>
            </a:r>
            <a:r>
              <a:rPr lang="de-DE" sz="2400" dirty="0" smtClean="0"/>
              <a:t>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84784"/>
            <a:ext cx="7467600" cy="4633441"/>
          </a:xfrm>
        </p:spPr>
        <p:txBody>
          <a:bodyPr/>
          <a:lstStyle/>
          <a:p>
            <a:r>
              <a:rPr lang="de-DE" sz="2200" dirty="0" smtClean="0"/>
              <a:t>Learning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seen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a </a:t>
            </a:r>
            <a:r>
              <a:rPr lang="de-DE" sz="2200" b="1" dirty="0" err="1" smtClean="0"/>
              <a:t>constructivist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process</a:t>
            </a:r>
            <a:r>
              <a:rPr lang="de-DE" sz="2200" b="1" dirty="0" smtClean="0"/>
              <a:t> </a:t>
            </a:r>
            <a:r>
              <a:rPr lang="de-DE" sz="2200" dirty="0" smtClean="0"/>
              <a:t>(</a:t>
            </a:r>
            <a:r>
              <a:rPr lang="de-DE" sz="2200" dirty="0" err="1" smtClean="0"/>
              <a:t>knowledge</a:t>
            </a:r>
            <a:r>
              <a:rPr lang="de-DE" sz="2200" dirty="0" smtClean="0"/>
              <a:t> </a:t>
            </a:r>
            <a:r>
              <a:rPr lang="de-DE" sz="2200" dirty="0" err="1" smtClean="0"/>
              <a:t>construction</a:t>
            </a:r>
            <a:r>
              <a:rPr lang="de-DE" sz="2200" dirty="0" smtClean="0"/>
              <a:t> </a:t>
            </a:r>
            <a:r>
              <a:rPr lang="de-DE" sz="2200" dirty="0" err="1" smtClean="0"/>
              <a:t>rather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/>
              <a:t>knowledge</a:t>
            </a:r>
            <a:r>
              <a:rPr lang="de-DE" sz="2200" dirty="0" smtClean="0"/>
              <a:t> </a:t>
            </a:r>
            <a:r>
              <a:rPr lang="de-DE" sz="2200" dirty="0" err="1" smtClean="0"/>
              <a:t>transmission</a:t>
            </a:r>
            <a:r>
              <a:rPr lang="de-DE" sz="2200" dirty="0" smtClean="0"/>
              <a:t>) </a:t>
            </a:r>
            <a:r>
              <a:rPr lang="de-DE" sz="2200" dirty="0" err="1" smtClean="0"/>
              <a:t>which</a:t>
            </a:r>
            <a:r>
              <a:rPr lang="de-DE" sz="2200" dirty="0" smtClean="0"/>
              <a:t> </a:t>
            </a:r>
          </a:p>
          <a:p>
            <a:pPr lvl="1"/>
            <a:r>
              <a:rPr lang="de-DE" sz="2200" dirty="0" err="1" smtClean="0"/>
              <a:t>needs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guided</a:t>
            </a:r>
            <a:r>
              <a:rPr lang="de-DE" sz="2200" dirty="0" smtClean="0"/>
              <a:t> </a:t>
            </a:r>
            <a:r>
              <a:rPr lang="de-DE" sz="2200" dirty="0" err="1" smtClean="0"/>
              <a:t>through</a:t>
            </a:r>
            <a:r>
              <a:rPr lang="de-DE" sz="2200" dirty="0" smtClean="0"/>
              <a:t> </a:t>
            </a:r>
            <a:r>
              <a:rPr lang="de-DE" sz="2200" dirty="0" err="1" smtClean="0"/>
              <a:t>adequate</a:t>
            </a:r>
            <a:r>
              <a:rPr lang="de-DE" sz="2200" dirty="0" smtClean="0"/>
              <a:t> </a:t>
            </a:r>
            <a:r>
              <a:rPr lang="de-DE" sz="2200" b="1" dirty="0" err="1" smtClean="0"/>
              <a:t>scaffolding</a:t>
            </a:r>
            <a:r>
              <a:rPr lang="de-DE" sz="2200" b="1" dirty="0" smtClean="0"/>
              <a:t>  </a:t>
            </a:r>
          </a:p>
          <a:p>
            <a:pPr lvl="1"/>
            <a:r>
              <a:rPr lang="de-DE" sz="2200" dirty="0" err="1" smtClean="0"/>
              <a:t>should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contextualised</a:t>
            </a:r>
            <a:r>
              <a:rPr lang="de-DE" sz="2200" b="1" dirty="0" smtClean="0"/>
              <a:t> </a:t>
            </a:r>
            <a:r>
              <a:rPr lang="de-DE" sz="2200" dirty="0" smtClean="0"/>
              <a:t>(</a:t>
            </a:r>
            <a:r>
              <a:rPr lang="de-DE" sz="2200" dirty="0" err="1" smtClean="0"/>
              <a:t>organised</a:t>
            </a:r>
            <a:r>
              <a:rPr lang="de-DE" sz="2200" dirty="0" smtClean="0"/>
              <a:t> </a:t>
            </a:r>
            <a:r>
              <a:rPr lang="de-DE" sz="2200" dirty="0" err="1" smtClean="0"/>
              <a:t>around</a:t>
            </a:r>
            <a:r>
              <a:rPr lang="de-DE" sz="2200" dirty="0" smtClean="0"/>
              <a:t> </a:t>
            </a:r>
            <a:r>
              <a:rPr lang="de-DE" sz="2200" b="1" dirty="0" err="1" smtClean="0"/>
              <a:t>authentic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meaningful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tasks</a:t>
            </a:r>
            <a:r>
              <a:rPr lang="de-DE" sz="2200" dirty="0" smtClean="0"/>
              <a:t>)</a:t>
            </a:r>
            <a:r>
              <a:rPr lang="de-DE" sz="2200" b="1" dirty="0" smtClean="0"/>
              <a:t> </a:t>
            </a:r>
          </a:p>
          <a:p>
            <a:pPr lvl="1"/>
            <a:r>
              <a:rPr lang="de-DE" sz="2200" dirty="0" smtClean="0"/>
              <a:t>The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activities</a:t>
            </a:r>
            <a:r>
              <a:rPr lang="de-DE" sz="2200" dirty="0" smtClean="0"/>
              <a:t> </a:t>
            </a:r>
            <a:r>
              <a:rPr lang="de-DE" sz="2200" dirty="0" err="1" smtClean="0"/>
              <a:t>should</a:t>
            </a:r>
            <a:r>
              <a:rPr lang="de-DE" sz="2200" dirty="0" smtClean="0"/>
              <a:t> also</a:t>
            </a:r>
          </a:p>
          <a:p>
            <a:pPr lvl="2"/>
            <a:r>
              <a:rPr lang="de-DE" sz="2200" dirty="0" err="1" smtClean="0"/>
              <a:t>encourage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learner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b="1" dirty="0" err="1" smtClean="0"/>
              <a:t>active</a:t>
            </a:r>
            <a:r>
              <a:rPr lang="de-DE" sz="2200" b="1" dirty="0" smtClean="0"/>
              <a:t> </a:t>
            </a:r>
          </a:p>
          <a:p>
            <a:pPr lvl="2"/>
            <a:r>
              <a:rPr lang="de-DE" sz="2200" dirty="0" err="1" smtClean="0"/>
              <a:t>contain</a:t>
            </a:r>
            <a:r>
              <a:rPr lang="de-DE" sz="2200" dirty="0" smtClean="0"/>
              <a:t> </a:t>
            </a:r>
            <a:r>
              <a:rPr lang="de-DE" sz="2200" b="1" dirty="0" err="1" smtClean="0"/>
              <a:t>collaborative</a:t>
            </a:r>
            <a:r>
              <a:rPr lang="de-DE" sz="2200" b="1" dirty="0" smtClean="0"/>
              <a:t> </a:t>
            </a:r>
            <a:r>
              <a:rPr lang="de-DE" sz="2200" dirty="0" err="1" smtClean="0"/>
              <a:t>elements</a:t>
            </a:r>
            <a:r>
              <a:rPr lang="de-DE" sz="2200" dirty="0" smtClean="0"/>
              <a:t> </a:t>
            </a:r>
            <a:r>
              <a:rPr lang="de-DE" sz="2200" dirty="0" err="1" smtClean="0"/>
              <a:t>that</a:t>
            </a:r>
            <a:r>
              <a:rPr lang="de-DE" sz="2200" dirty="0" smtClean="0"/>
              <a:t> </a:t>
            </a:r>
            <a:r>
              <a:rPr lang="de-DE" sz="2200" dirty="0" err="1" smtClean="0"/>
              <a:t>ensure</a:t>
            </a:r>
            <a:r>
              <a:rPr lang="de-DE" sz="2200" dirty="0" smtClean="0"/>
              <a:t> </a:t>
            </a:r>
            <a:r>
              <a:rPr lang="de-DE" sz="2200" dirty="0" err="1" smtClean="0"/>
              <a:t>interaction</a:t>
            </a:r>
            <a:endParaRPr lang="de-DE" sz="2200" dirty="0" smtClean="0"/>
          </a:p>
          <a:p>
            <a:pPr lvl="2"/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b="1" dirty="0" err="1" smtClean="0"/>
              <a:t>emotionally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involving</a:t>
            </a:r>
            <a:r>
              <a:rPr lang="de-DE" sz="2200" b="1" dirty="0" smtClean="0"/>
              <a:t> </a:t>
            </a:r>
            <a:r>
              <a:rPr lang="de-DE" sz="2200" dirty="0" err="1" smtClean="0"/>
              <a:t>and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motivating</a:t>
            </a:r>
            <a:r>
              <a:rPr lang="de-DE" sz="2200" b="1" dirty="0" smtClean="0"/>
              <a:t>.</a:t>
            </a:r>
          </a:p>
          <a:p>
            <a:pPr lvl="2"/>
            <a:endParaRPr lang="de-DE" b="1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4283968" y="609329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 smtClean="0"/>
              <a:t>Karpinnen</a:t>
            </a:r>
            <a:r>
              <a:rPr lang="de-DE" dirty="0" smtClean="0"/>
              <a:t> 2005; </a:t>
            </a:r>
            <a:r>
              <a:rPr lang="de-DE" dirty="0" err="1" smtClean="0"/>
              <a:t>Masats</a:t>
            </a:r>
            <a:r>
              <a:rPr lang="de-DE" dirty="0" smtClean="0"/>
              <a:t>/</a:t>
            </a:r>
            <a:r>
              <a:rPr lang="de-DE" dirty="0" err="1" smtClean="0"/>
              <a:t>Dooly</a:t>
            </a:r>
            <a:r>
              <a:rPr lang="de-DE" dirty="0" smtClean="0"/>
              <a:t>/Costa 2009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 - &amp;quot;The benefits &amp;#x0D;&amp;#x0A;of video production tasks &amp;#x0D;&amp;#x0A;as language learning activities &amp;quot;&quot;/&gt;&lt;property id=&quot;20307&quot; value=&quot;258&quot;/&gt;&lt;/object&gt;&lt;object type=&quot;3&quot; unique_id=&quot;10006&quot;&gt;&lt;property id=&quot;20148&quot; value=&quot;5&quot;/&gt;&lt;property id=&quot;20300&quot; value=&quot;Slide 2 - &amp;quot;The use of video in the foreign language classroom&amp;quot;&quot;/&gt;&lt;property id=&quot;20307&quot; value=&quot;259&quot;/&gt;&lt;/object&gt;&lt;object type=&quot;3&quot; unique_id=&quot;10007&quot;&gt;&lt;property id=&quot;20148&quot; value=&quot;5&quot;/&gt;&lt;property id=&quot;20300&quot; value=&quot;Slide 3 - &amp;quot;Why use video in the foreign language classroom? &amp;#x0D;&amp;#x0A;&amp;#x0D;&amp;#x0A;&amp;quot;&quot;/&gt;&lt;property id=&quot;20307&quot; value=&quot;260&quot;/&gt;&lt;/object&gt;&lt;object type=&quot;3&quot; unique_id=&quot;10008&quot;&gt;&lt;property id=&quot;20148&quot; value=&quot;5&quot;/&gt;&lt;property id=&quot;20300&quot; value=&quot;Slide 12 - &amp;quot;Video production tasks in LTS (Languages and Translation Studies) at Aston University&amp;quot;&quot;/&gt;&lt;property id=&quot;20307&quot; value=&quot;261&quot;/&gt;&lt;/object&gt;&lt;object type=&quot;3&quot; unique_id=&quot;10013&quot;&gt;&lt;property id=&quot;20148&quot; value=&quot;5&quot;/&gt;&lt;property id=&quot;20300&quot; value=&quot;Slide 11 - &amp;quot;Video Production in Language Learning&amp;quot;&quot;/&gt;&lt;property id=&quot;20307&quot; value=&quot;266&quot;/&gt;&lt;/object&gt;&lt;object type=&quot;3&quot; unique_id=&quot;10015&quot;&gt;&lt;property id=&quot;20148&quot; value=&quot;5&quot;/&gt;&lt;property id=&quot;20300&quot; value=&quot;Slide 17 - &amp;quot;Equipment and technical support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Video production tasks for IBML (International Business and Modern Languages) students 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The Marketing Project on &amp;quot;German for Business II&amp;quot; &amp;quot;&quot;/&gt;&lt;property id=&quot;20307&quot; value=&quot;270&quot;/&gt;&lt;/object&gt;&lt;object type=&quot;3&quot; unique_id=&quot;10020&quot;&gt;&lt;property id=&quot;20148&quot; value=&quot;5&quot;/&gt;&lt;property id=&quot;20300&quot; value=&quot;Slide 25 - &amp;quot;Advert for Brausepulver (sherbet powder)&amp;quot;&quot;/&gt;&lt;property id=&quot;20307&quot; value=&quot;273&quot;/&gt;&lt;/object&gt;&lt;object type=&quot;3&quot; unique_id=&quot;10021&quot;&gt;&lt;property id=&quot;20148&quot; value=&quot;5&quot;/&gt;&lt;property id=&quot;20300&quot; value=&quot;Slide 26 - &amp;quot;Advert for Eierstich (savoury custard)&amp;quot;&quot;/&gt;&lt;property id=&quot;20307&quot; value=&quot;274&quot;/&gt;&lt;/object&gt;&lt;object type=&quot;3&quot; unique_id=&quot;10022&quot;&gt;&lt;property id=&quot;20148&quot; value=&quot;5&quot;/&gt;&lt;property id=&quot;20300&quot; value=&quot;Slide 21 - &amp;quot;“Producing an advert helped me engage with the project”&amp;quot;&quot;/&gt;&lt;property id=&quot;20307&quot; value=&quot;275&quot;/&gt;&lt;/object&gt;&lt;object type=&quot;3&quot; unique_id=&quot;10023&quot;&gt;&lt;property id=&quot;20148&quot; value=&quot;5&quot;/&gt;&lt;property id=&quot;20300&quot; value=&quot;Slide 20 - &amp;quot;“Making an advert helped me develop/practice useful skills”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“This is not a beneficial activity for a language module”&amp;quot;&quot;/&gt;&lt;property id=&quot;20307&quot; value=&quot;277&quot;/&gt;&lt;/object&gt;&lt;object type=&quot;3&quot; unique_id=&quot;10025&quot;&gt;&lt;property id=&quot;20148&quot; value=&quot;5&quot;/&gt;&lt;property id=&quot;20300&quot; value=&quot;Slide 24 - &amp;quot;Student Comments &amp;quot;&quot;/&gt;&lt;property id=&quot;20307&quot; value=&quot;278&quot;/&gt;&lt;/object&gt;&lt;object type=&quot;3&quot; unique_id=&quot;10026&quot;&gt;&lt;property id=&quot;20148&quot; value=&quot;5&quot;/&gt;&lt;property id=&quot;20300&quot; value=&quot;Slide 23 - &amp;quot;“Producing an advert is a feature of the marketing project that should be retained”&amp;quot;&quot;/&gt;&lt;property id=&quot;20307&quot; value=&quot;279&quot;/&gt;&lt;/object&gt;&lt;object type=&quot;3&quot; unique_id=&quot;10030&quot;&gt;&lt;property id=&quot;20148&quot; value=&quot;5&quot;/&gt;&lt;property id=&quot;20300&quot; value=&quot;Slide 4 - &amp;quot;Why use video in the foreign language classroom? &amp;#x0D;&amp;#x0A;&amp;#x0D;&amp;#x0A;&amp;quot;&quot;/&gt;&lt;property id=&quot;20307&quot; value=&quot;282&quot;/&gt;&lt;/object&gt;&lt;object type=&quot;3&quot; unique_id=&quot;10031&quot;&gt;&lt;property id=&quot;20148&quot; value=&quot;5&quot;/&gt;&lt;property id=&quot;20300&quot; value=&quot;Slide 5 - &amp;quot;What are the benefits from the student perspective?&amp;quot;&quot;/&gt;&lt;property id=&quot;20307&quot; value=&quot;283&quot;/&gt;&lt;/object&gt;&lt;object type=&quot;3&quot; unique_id=&quot;10032&quot;&gt;&lt;property id=&quot;20148&quot; value=&quot;5&quot;/&gt;&lt;property id=&quot;20300&quot; value=&quot;Slide 6 - &amp;quot;Research questions&amp;quot;&quot;/&gt;&lt;property id=&quot;20307&quot; value=&quot;284&quot;/&gt;&lt;/object&gt;&lt;object type=&quot;3&quot; unique_id=&quot;10033&quot;&gt;&lt;property id=&quot;20148&quot; value=&quot;5&quot;/&gt;&lt;property id=&quot;20300&quot; value=&quot;Slide 7 - &amp;quot;Research questions&amp;quot;&quot;/&gt;&lt;property id=&quot;20307&quot; value=&quot;286&quot;/&gt;&lt;/object&gt;&lt;object type=&quot;3&quot; unique_id=&quot;10034&quot;&gt;&lt;property id=&quot;20148&quot; value=&quot;5&quot;/&gt;&lt;property id=&quot;20300&quot; value=&quot;Slide 8 - &amp;quot;Video based activities&amp;quot;&quot;/&gt;&lt;property id=&quot;20307&quot; value=&quot;285&quot;/&gt;&lt;/object&gt;&lt;object type=&quot;3&quot; unique_id=&quot;10035&quot;&gt;&lt;property id=&quot;20148&quot; value=&quot;5&quot;/&gt;&lt;property id=&quot;20300&quot; value=&quot;Slide 9 - &amp;quot;Video and the learning process&amp;quot;&quot;/&gt;&lt;property id=&quot;20307&quot; value=&quot;287&quot;/&gt;&lt;/object&gt;&lt;object type=&quot;3&quot; unique_id=&quot;10036&quot;&gt;&lt;property id=&quot;20148&quot; value=&quot;5&quot;/&gt;&lt;property id=&quot;20300&quot; value=&quot;Slide 10 - &amp;quot;Video production and language learning&amp;quot;&quot;/&gt;&lt;property id=&quot;20307&quot; value=&quot;288&quot;/&gt;&lt;/object&gt;&lt;object type=&quot;3&quot; unique_id=&quot;10037&quot;&gt;&lt;property id=&quot;20148&quot; value=&quot;5&quot;/&gt;&lt;property id=&quot;20300&quot; value=&quot;Slide 13 - &amp;quot;Video production in language learning&amp;quot;&quot;/&gt;&lt;property id=&quot;20307&quot; value=&quot;290&quot;/&gt;&lt;/object&gt;&lt;object type=&quot;3&quot; unique_id=&quot;10038&quot;&gt;&lt;property id=&quot;20148&quot; value=&quot;5&quot;/&gt;&lt;property id=&quot;20300&quot; value=&quot;Slide 16&quot;/&gt;&lt;property id=&quot;20307&quot; value=&quot;292&quot;/&gt;&lt;/object&gt;&lt;object type=&quot;3&quot; unique_id=&quot;10039&quot;&gt;&lt;property id=&quot;20148&quot; value=&quot;5&quot;/&gt;&lt;property id=&quot;20300&quot; value=&quot;Slide 18 - &amp;quot;Sample products&amp;quot;&quot;/&gt;&lt;property id=&quot;20307&quot; value=&quot;291&quot;/&gt;&lt;/object&gt;&lt;object type=&quot;3&quot; unique_id=&quot;10040&quot;&gt;&lt;property id=&quot;20148&quot; value=&quot;5&quot;/&gt;&lt;property id=&quot;20300&quot; value=&quot;Slide 19 - &amp;quot;Student feedback&amp;quot;&quot;/&gt;&lt;property id=&quot;20307&quot; value=&quot;293&quot;/&gt;&lt;/object&gt;&lt;object type=&quot;3&quot; unique_id=&quot;10041&quot;&gt;&lt;property id=&quot;20148&quot; value=&quot;5&quot;/&gt;&lt;property id=&quot;20300&quot; value=&quot;Slide 27 - &amp;quot;Results and implications&amp;quot;&quot;/&gt;&lt;property id=&quot;20307&quot; value=&quot;294&quot;/&gt;&lt;/object&gt;&lt;object type=&quot;3&quot; unique_id=&quot;10042&quot;&gt;&lt;property id=&quot;20148&quot; value=&quot;5&quot;/&gt;&lt;property id=&quot;20300&quot; value=&quot;Slide 28 - &amp;quot;Results and implications&amp;quot;&quot;/&gt;&lt;property id=&quot;20307&quot; value=&quot;295&quot;/&gt;&lt;/object&gt;&lt;object type=&quot;3&quot; unique_id=&quot;10043&quot;&gt;&lt;property id=&quot;20148&quot; value=&quot;5&quot;/&gt;&lt;property id=&quot;20300&quot; value=&quot;Slide 29 - &amp;quot;Results and implications&amp;quot;&quot;/&gt;&lt;property id=&quot;20307&quot; value=&quot;296&quot;/&gt;&lt;/object&gt;&lt;object type=&quot;3&quot; unique_id=&quot;10044&quot;&gt;&lt;property id=&quot;20148&quot; value=&quot;5&quot;/&gt;&lt;property id=&quot;20300&quot; value=&quot;Slide 30 - &amp;quot;Conclusion&amp;quot;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ark_blue_bham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dark_blue_bham</Template>
  <TotalTime>1</TotalTime>
  <Words>1370</Words>
  <Application>Microsoft Office PowerPoint</Application>
  <PresentationFormat>On-screen Show (4:3)</PresentationFormat>
  <Paragraphs>139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dark_blue_bham</vt:lpstr>
      <vt:lpstr>Microsoft Excel 97-2003 Worksheet</vt:lpstr>
      <vt:lpstr>The benefits  of video production tasks  as language learning activities </vt:lpstr>
      <vt:lpstr>The use of video in the foreign language classroom</vt:lpstr>
      <vt:lpstr>Why use video in the foreign language classroom?   </vt:lpstr>
      <vt:lpstr>Why use video in the foreign language classroom?   </vt:lpstr>
      <vt:lpstr>What are the benefits from the student perspective?</vt:lpstr>
      <vt:lpstr>Research questions</vt:lpstr>
      <vt:lpstr>Research questions</vt:lpstr>
      <vt:lpstr>Video based activities</vt:lpstr>
      <vt:lpstr>Video and the learning process</vt:lpstr>
      <vt:lpstr>Video production and language learning</vt:lpstr>
      <vt:lpstr>Video Production in Language Learning</vt:lpstr>
      <vt:lpstr>Video production tasks in LTS (Languages and Translation Studies) at Aston University</vt:lpstr>
      <vt:lpstr>Video production in language learning</vt:lpstr>
      <vt:lpstr>Video production tasks for IBML (International Business and Modern Languages) students </vt:lpstr>
      <vt:lpstr>The Marketing Project on "German for Business II" </vt:lpstr>
      <vt:lpstr>Adverts</vt:lpstr>
      <vt:lpstr>Equipment and technical support</vt:lpstr>
      <vt:lpstr>Sample products</vt:lpstr>
      <vt:lpstr>Student feedback</vt:lpstr>
      <vt:lpstr>“Making an advert helped me develop/practice useful skills”</vt:lpstr>
      <vt:lpstr>“Producing an advert helped me engage with the project”</vt:lpstr>
      <vt:lpstr>“This is not a beneficial activity for a language module”</vt:lpstr>
      <vt:lpstr>“Producing an advert is a feature of the marketing project that should be retained”</vt:lpstr>
      <vt:lpstr>Student Comments </vt:lpstr>
      <vt:lpstr>Examples of Student Work</vt:lpstr>
      <vt:lpstr>Results and implications</vt:lpstr>
      <vt:lpstr>Results and implications</vt:lpstr>
      <vt:lpstr>Results and implications</vt:lpstr>
      <vt:lpstr>Conclusion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Gremler</dc:creator>
  <cp:lastModifiedBy>Wilkins C.L.</cp:lastModifiedBy>
  <cp:revision>37</cp:revision>
  <dcterms:created xsi:type="dcterms:W3CDTF">2012-07-03T16:18:32Z</dcterms:created>
  <dcterms:modified xsi:type="dcterms:W3CDTF">2012-09-18T10:03:03Z</dcterms:modified>
</cp:coreProperties>
</file>